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313" r:id="rId3"/>
    <p:sldId id="363" r:id="rId4"/>
    <p:sldId id="328" r:id="rId5"/>
    <p:sldId id="327" r:id="rId6"/>
    <p:sldId id="360" r:id="rId7"/>
    <p:sldId id="268" r:id="rId8"/>
    <p:sldId id="295" r:id="rId9"/>
    <p:sldId id="396" r:id="rId10"/>
    <p:sldId id="366" r:id="rId11"/>
    <p:sldId id="395" r:id="rId12"/>
    <p:sldId id="397" r:id="rId13"/>
    <p:sldId id="400" r:id="rId15"/>
    <p:sldId id="401" r:id="rId16"/>
    <p:sldId id="403" r:id="rId17"/>
    <p:sldId id="405" r:id="rId18"/>
    <p:sldId id="404" r:id="rId19"/>
    <p:sldId id="433" r:id="rId20"/>
    <p:sldId id="430" r:id="rId21"/>
    <p:sldId id="432" r:id="rId22"/>
    <p:sldId id="431" r:id="rId23"/>
    <p:sldId id="435" r:id="rId24"/>
    <p:sldId id="434" r:id="rId25"/>
    <p:sldId id="436" r:id="rId26"/>
    <p:sldId id="398" r:id="rId27"/>
    <p:sldId id="399" r:id="rId28"/>
    <p:sldId id="364" r:id="rId29"/>
    <p:sldId id="365" r:id="rId30"/>
    <p:sldId id="361" r:id="rId31"/>
    <p:sldId id="362" r:id="rId32"/>
    <p:sldId id="262" r:id="rId33"/>
    <p:sldId id="367" r:id="rId34"/>
    <p:sldId id="368" r:id="rId35"/>
    <p:sldId id="272" r:id="rId36"/>
    <p:sldId id="276" r:id="rId37"/>
    <p:sldId id="330" r:id="rId38"/>
    <p:sldId id="371" r:id="rId39"/>
    <p:sldId id="331" r:id="rId40"/>
    <p:sldId id="353" r:id="rId41"/>
    <p:sldId id="354" r:id="rId42"/>
    <p:sldId id="355" r:id="rId43"/>
    <p:sldId id="357" r:id="rId44"/>
    <p:sldId id="275" r:id="rId45"/>
    <p:sldId id="312" r:id="rId46"/>
  </p:sldIdLst>
  <p:sldSz cx="12192000" cy="6858000"/>
  <p:notesSz cx="6858000" cy="9144000"/>
  <p:custDataLst>
    <p:tags r:id="rId5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9933FF"/>
    <a:srgbClr val="FF6600"/>
    <a:srgbClr val="FFC000"/>
    <a:srgbClr val="33CCFF"/>
    <a:srgbClr val="CC00FF"/>
    <a:srgbClr val="F6FEA8"/>
    <a:srgbClr val="CDF2FD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5" autoAdjust="0"/>
    <p:restoredTop sz="94683" autoAdjust="0"/>
  </p:normalViewPr>
  <p:slideViewPr>
    <p:cSldViewPr showGuides="1">
      <p:cViewPr varScale="1">
        <p:scale>
          <a:sx n="78" d="100"/>
          <a:sy n="78" d="100"/>
        </p:scale>
        <p:origin x="108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41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C2E95AFC-D288-440D-AE21-3C0A0411892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BE078A6D-1722-44D8-8F4D-A13352749C10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97AD4D-CEA1-4F84-8581-ADC4F1F4AE2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9F5B6A-A775-4437-87DE-AB68327294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86F48E-D4FA-48CA-8DC4-AAF44F31092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ECA3781-E35F-44BF-A51E-C6B103576F8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24C6C4-B692-4EA6-8921-63FDDFC0256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120AC2-A823-4085-8B23-6D16B478FA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BF58F6-4451-4DBD-920A-D728250064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89C7-BB3E-4BAC-9CD7-DA696EEA8E9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504AFB-4D4E-46F7-90D9-D656EB20999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CC208E-87DA-4C94-B7D9-AF5F44428F9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6D9F54-6569-43B7-A861-14F8BC2C36A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378C4-12FD-45FD-90BC-8EF96C9374B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85738F59-16AC-48A5-B9E3-18466B09330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image" Target="../media/image18.jpeg"/><Relationship Id="rId5" Type="http://schemas.openxmlformats.org/officeDocument/2006/relationships/tags" Target="../tags/tag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2" Type="http://schemas.openxmlformats.org/officeDocument/2006/relationships/slideLayout" Target="../slideLayouts/slideLayout7.xml"/><Relationship Id="rId11" Type="http://schemas.openxmlformats.org/officeDocument/2006/relationships/themeOverride" Target="../theme/themeOverride4.xml"/><Relationship Id="rId10" Type="http://schemas.openxmlformats.org/officeDocument/2006/relationships/image" Target="../media/image19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microsoft.com/office/2007/relationships/media" Target="../media/media1.mp3"/><Relationship Id="rId6" Type="http://schemas.openxmlformats.org/officeDocument/2006/relationships/audio" Target="../media/media1.mp3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26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5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3.xml"/><Relationship Id="rId2" Type="http://schemas.openxmlformats.org/officeDocument/2006/relationships/image" Target="../media/image27.png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1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35.jpeg"/><Relationship Id="rId1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0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WordArt 2"/>
          <p:cNvSpPr>
            <a:spLocks noChangeArrowheads="1" noChangeShapeType="1" noTextEdit="1"/>
          </p:cNvSpPr>
          <p:nvPr/>
        </p:nvSpPr>
        <p:spPr bwMode="auto">
          <a:xfrm>
            <a:off x="9264352" y="980728"/>
            <a:ext cx="2088902" cy="720601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</a:t>
            </a:r>
            <a:endParaRPr lang="zh-CN" altLang="en-US" sz="3600" kern="10" dirty="0">
              <a:ln w="9525">
                <a:solidFill>
                  <a:srgbClr val="000000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7" name="Text Box 5"/>
          <p:cNvSpPr txBox="1">
            <a:spLocks noChangeArrowheads="1"/>
          </p:cNvSpPr>
          <p:nvPr/>
        </p:nvSpPr>
        <p:spPr bwMode="auto">
          <a:xfrm>
            <a:off x="4072836" y="45244"/>
            <a:ext cx="7488832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What do you do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</a:rPr>
              <a:t>in your free </a:t>
            </a:r>
            <a:r>
              <a:rPr lang="en-US" altLang="zh-CN" u="sng" dirty="0" smtClean="0">
                <a:solidFill>
                  <a:schemeClr val="tx1"/>
                </a:solidFill>
                <a:latin typeface="Arial" panose="020B0604020202020204" pitchFamily="34" charset="0"/>
              </a:rPr>
              <a:t>time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348" y="1007910"/>
            <a:ext cx="2683597" cy="2225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" y="-27305"/>
            <a:ext cx="2961640" cy="10115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1860" y="116205"/>
            <a:ext cx="3002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0B050"/>
                </a:solidFill>
                <a:latin typeface="+mn-lt"/>
              </a:rPr>
              <a:t>Warming up</a:t>
            </a:r>
            <a:endParaRPr lang="zh-CN" altLang="en-US" sz="32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80559" y="3300558"/>
            <a:ext cx="2927649" cy="584775"/>
          </a:xfrm>
          <a:prstGeom prst="rect">
            <a:avLst/>
          </a:prstGeom>
          <a:solidFill>
            <a:srgbClr val="FF6600"/>
          </a:solidFill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use </a:t>
            </a:r>
            <a:r>
              <a:rPr lang="en-US" altLang="zh-CN" sz="3200" dirty="0">
                <a:solidFill>
                  <a:schemeClr val="bg1"/>
                </a:solidFill>
                <a:cs typeface="Times New Roman" panose="02020603050405020304" pitchFamily="18" charset="0"/>
              </a:rPr>
              <a:t>the Internet 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6195" y="3311218"/>
            <a:ext cx="3563620" cy="583565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Times New Roman" panose="02020603050405020304" pitchFamily="18" charset="0"/>
              </a:rPr>
              <a:t>do exercise/exercise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46707" y="3297362"/>
            <a:ext cx="2181225" cy="583565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Times New Roman" panose="02020603050405020304" pitchFamily="18" charset="0"/>
              </a:rPr>
              <a:t>go camping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190" y="984885"/>
            <a:ext cx="3371215" cy="224853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4439285" y="3921125"/>
            <a:ext cx="3437890" cy="521970"/>
          </a:xfrm>
          <a:prstGeom prst="rect">
            <a:avLst/>
          </a:prstGeom>
          <a:solidFill>
            <a:srgbClr val="FF6600"/>
          </a:solidFill>
        </p:spPr>
        <p:txBody>
          <a:bodyPr wrap="square">
            <a:spAutoFit/>
          </a:bodyPr>
          <a:p>
            <a:r>
              <a:rPr lang="en-US" altLang="zh-CN" sz="28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play computer games</a:t>
            </a:r>
            <a:r>
              <a:rPr lang="en-US" altLang="zh-CN" sz="28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endParaRPr lang="zh-CN" altLang="en-US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 descr="微信图片_202309211345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625" y="3926205"/>
            <a:ext cx="2679065" cy="215773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1319455" y="6083628"/>
            <a:ext cx="2579370" cy="583565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cs typeface="Times New Roman" panose="02020603050405020304" pitchFamily="18" charset="0"/>
              </a:rPr>
              <a:t>draw pictures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4152265" y="5154930"/>
            <a:ext cx="7777480" cy="1487170"/>
          </a:xfrm>
          <a:prstGeom prst="rect">
            <a:avLst/>
          </a:prstGeom>
        </p:spPr>
        <p:txBody>
          <a:bodyPr wrap="square">
            <a:no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</a:rPr>
              <a:t>Let’s read a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survey(</a:t>
            </a:r>
            <a:r>
              <a:rPr lang="zh-CN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调查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</a:rPr>
              <a:t> to konw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what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No.5 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High School students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 do </a:t>
            </a:r>
            <a:r>
              <a:rPr lang="en-US" altLang="zh-CN" sz="2800" u="sng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in their free </a:t>
            </a:r>
            <a:r>
              <a:rPr lang="en-US" altLang="zh-CN" sz="2800" u="sng" dirty="0" smtClean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time</a:t>
            </a:r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?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5427345" y="4478655"/>
            <a:ext cx="1636395" cy="521970"/>
          </a:xfrm>
          <a:prstGeom prst="rect">
            <a:avLst/>
          </a:prstGeom>
          <a:solidFill>
            <a:srgbClr val="FF6600"/>
          </a:solidFill>
        </p:spPr>
        <p:txBody>
          <a:bodyPr wrap="square">
            <a:spAutoFit/>
          </a:bodyPr>
          <a:p>
            <a:r>
              <a:rPr lang="en-US" altLang="zh-CN" sz="28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go online</a:t>
            </a:r>
            <a:r>
              <a:rPr lang="en-US" altLang="zh-CN" sz="28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endParaRPr lang="zh-CN" altLang="en-US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图片 5" descr="u=2239030820,211674594&amp;fm=19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2935" y="984885"/>
            <a:ext cx="3473450" cy="22498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8" grpId="0" bldLvl="0" animBg="1"/>
      <p:bldP spid="2" grpId="0" bldLvl="0" animBg="1"/>
      <p:bldP spid="12" grpId="0" bldLvl="0" animBg="1"/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11860" y="116840"/>
            <a:ext cx="1062164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Listen to the passage and </a:t>
            </a:r>
            <a:r>
              <a:rPr lang="en-US" altLang="zh-CN">
                <a:solidFill>
                  <a:srgbClr val="FF0000"/>
                </a:solidFill>
              </a:rPr>
              <a:t>divide into three parts</a:t>
            </a:r>
            <a:r>
              <a:rPr lang="en-US" altLang="zh-CN"/>
              <a:t>.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44167"/>
          <a:stretch>
            <a:fillRect/>
          </a:stretch>
        </p:blipFill>
        <p:spPr>
          <a:xfrm>
            <a:off x="4578985" y="764540"/>
            <a:ext cx="5538470" cy="338836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56609"/>
          <a:stretch>
            <a:fillRect/>
          </a:stretch>
        </p:blipFill>
        <p:spPr>
          <a:xfrm>
            <a:off x="4578350" y="4149090"/>
            <a:ext cx="5539105" cy="2471420"/>
          </a:xfrm>
          <a:prstGeom prst="rect">
            <a:avLst/>
          </a:prstGeom>
          <a:ln w="28575">
            <a:solidFill>
              <a:srgbClr val="33CCFF"/>
            </a:solidFill>
          </a:ln>
        </p:spPr>
      </p:pic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2489200" y="836930"/>
            <a:ext cx="1150620" cy="1076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3200" dirty="0" smtClean="0">
                <a:solidFill>
                  <a:schemeClr val="bg1"/>
                </a:solidFill>
              </a:rPr>
              <a:t>主题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Topic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2272665" y="3010535"/>
            <a:ext cx="1521460" cy="107632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3200" dirty="0" smtClean="0">
                <a:solidFill>
                  <a:schemeClr val="bg1"/>
                </a:solidFill>
              </a:rPr>
              <a:t>结果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Results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2057400" y="5229860"/>
            <a:ext cx="1860550" cy="89154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600" dirty="0" smtClean="0">
                <a:solidFill>
                  <a:schemeClr val="bg1"/>
                </a:solidFill>
              </a:rPr>
              <a:t>结论</a:t>
            </a:r>
            <a:r>
              <a:rPr lang="en-US" altLang="zh-CN" sz="2600" dirty="0" smtClean="0">
                <a:solidFill>
                  <a:schemeClr val="bg1"/>
                </a:solidFill>
              </a:rPr>
              <a:t>Conclusion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19380" y="3010535"/>
            <a:ext cx="1466215" cy="1076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sz="3200" dirty="0">
                <a:solidFill>
                  <a:schemeClr val="bg1"/>
                </a:solidFill>
              </a:rPr>
              <a:t>调查</a:t>
            </a:r>
            <a:endParaRPr lang="zh-CN" sz="3200" dirty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Survey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1416050" y="1484630"/>
            <a:ext cx="575945" cy="40328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3947795" y="963930"/>
            <a:ext cx="544830" cy="86677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3989705" y="2204720"/>
            <a:ext cx="544830" cy="30899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4008120" y="5589270"/>
            <a:ext cx="544830" cy="86677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1453" y="621030"/>
            <a:ext cx="90741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2b</a:t>
            </a:r>
            <a:endParaRPr lang="en-US" altLang="zh-CN" sz="5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224655" y="1269365"/>
            <a:ext cx="287655" cy="3600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endParaRPr lang="en-US" altLang="zh-CN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椭圆 7"/>
          <p:cNvSpPr/>
          <p:nvPr/>
        </p:nvSpPr>
        <p:spPr>
          <a:xfrm>
            <a:off x="4279900" y="5773420"/>
            <a:ext cx="287655" cy="3600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5</a:t>
            </a:r>
            <a:endParaRPr lang="en-US" altLang="zh-CN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63390" y="4465320"/>
            <a:ext cx="287655" cy="3600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4</a:t>
            </a:r>
            <a:endParaRPr lang="en-US" altLang="zh-CN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246880" y="3444240"/>
            <a:ext cx="287655" cy="3600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  <a:endParaRPr lang="en-US" altLang="zh-CN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230370" y="2351405"/>
            <a:ext cx="287655" cy="3600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endParaRPr lang="en-US" altLang="zh-CN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8" name="Section B 2b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36630" y="18859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53" dur="12431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5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5" grpId="0" bldLvl="0" animBg="1"/>
      <p:bldP spid="25" grpId="0" bldLvl="0" animBg="1"/>
      <p:bldP spid="14" grpId="0" bldLvl="0" animBg="1"/>
      <p:bldP spid="10" grpId="0" animBg="1"/>
      <p:bldP spid="11" grpId="0" animBg="1"/>
      <p:bldP spid="12" grpId="0" animBg="1"/>
      <p:bldP spid="2" grpId="0"/>
      <p:bldP spid="13" grpId="0" bldLvl="0" animBg="1"/>
      <p:bldP spid="8" grpId="0" bldLvl="0" animBg="1"/>
      <p:bldP spid="16" grpId="0" bldLvl="0" animBg="1"/>
      <p:bldP spid="17" grpId="0" bldLvl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487805" y="1340485"/>
            <a:ext cx="1062164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Read </a:t>
            </a:r>
            <a:r>
              <a:rPr lang="en-US" altLang="zh-CN">
                <a:solidFill>
                  <a:srgbClr val="FF0000"/>
                </a:solidFill>
              </a:rPr>
              <a:t>paragragh 1</a:t>
            </a:r>
            <a:r>
              <a:rPr lang="en-US" altLang="zh-CN"/>
              <a:t> carefully and answer the questions.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127760" y="2132965"/>
            <a:ext cx="937387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en-US" altLang="zh-CN">
                <a:solidFill>
                  <a:srgbClr val="FF0000"/>
                </a:solidFill>
              </a:rPr>
              <a:t>Who</a:t>
            </a:r>
            <a:r>
              <a:rPr lang="en-US" altLang="zh-CN"/>
              <a:t> did the reporter </a:t>
            </a:r>
            <a:r>
              <a:rPr lang="en-US" altLang="zh-CN" u="sng"/>
              <a:t>do the survey</a:t>
            </a:r>
            <a:r>
              <a:rPr lang="en-US" altLang="zh-CN"/>
              <a:t> for?</a:t>
            </a:r>
            <a:endParaRPr lang="en-US" altLang="zh-CN"/>
          </a:p>
          <a:p>
            <a:r>
              <a:rPr lang="en-US" altLang="zh-CN">
                <a:solidFill>
                  <a:srgbClr val="0000FF"/>
                </a:solidFill>
              </a:rPr>
              <a:t> The students of </a:t>
            </a:r>
            <a:r>
              <a:rPr lang="en-US" altLang="zh-CN">
                <a:solidFill>
                  <a:srgbClr val="0000FF"/>
                </a:solidFill>
                <a:sym typeface="+mn-ea"/>
              </a:rPr>
              <a:t>No.5 High School. </a:t>
            </a:r>
            <a:endParaRPr lang="en-US" altLang="zh-CN">
              <a:solidFill>
                <a:srgbClr val="0000FF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7760" y="3428365"/>
            <a:ext cx="780796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2.</a:t>
            </a:r>
            <a:r>
              <a:rPr lang="en-US" altLang="zh-CN">
                <a:solidFill>
                  <a:srgbClr val="FF0000"/>
                </a:solidFill>
              </a:rPr>
              <a:t>When</a:t>
            </a:r>
            <a:r>
              <a:rPr lang="en-US" altLang="zh-CN"/>
              <a:t> did the reporter </a:t>
            </a:r>
            <a:r>
              <a:rPr lang="en-US" altLang="zh-CN" u="sng"/>
              <a:t>do the survey</a:t>
            </a:r>
            <a:r>
              <a:rPr lang="en-US" altLang="zh-CN"/>
              <a:t>? </a:t>
            </a:r>
            <a:endParaRPr lang="en-US" altLang="zh-CN"/>
          </a:p>
          <a:p>
            <a:r>
              <a:rPr lang="en-US" altLang="zh-CN">
                <a:solidFill>
                  <a:srgbClr val="0000FF"/>
                </a:solidFill>
              </a:rPr>
              <a:t>Last month. 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9515" y="4652010"/>
            <a:ext cx="106680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3.</a:t>
            </a:r>
            <a:r>
              <a:rPr lang="en-US" altLang="zh-CN">
                <a:solidFill>
                  <a:srgbClr val="FF0000"/>
                </a:solidFill>
              </a:rPr>
              <a:t>What</a:t>
            </a:r>
            <a:r>
              <a:rPr lang="en-US" altLang="zh-CN"/>
              <a:t> were the questions about in the survey?</a:t>
            </a:r>
            <a:endParaRPr lang="en-US" altLang="zh-CN"/>
          </a:p>
          <a:p>
            <a:r>
              <a:rPr lang="en-US" altLang="zh-CN">
                <a:solidFill>
                  <a:srgbClr val="0000FF"/>
                </a:solidFill>
              </a:rPr>
              <a:t>Exercise, use of  the Internet and watching TV.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263525" y="980440"/>
            <a:ext cx="1150620" cy="1076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3200" dirty="0" smtClean="0">
                <a:solidFill>
                  <a:schemeClr val="bg1"/>
                </a:solidFill>
              </a:rPr>
              <a:t>主题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Topic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13673" y="21590"/>
            <a:ext cx="664273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Careful Reading</a:t>
            </a:r>
            <a:endParaRPr lang="en-US" altLang="zh-CN" sz="72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09211100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803275"/>
            <a:ext cx="9827895" cy="2404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9740" y="189230"/>
            <a:ext cx="609600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Read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paragragh 1</a:t>
            </a:r>
            <a:r>
              <a:rPr lang="en-US" altLang="zh-CN">
                <a:sym typeface="+mn-ea"/>
              </a:rPr>
              <a:t> carefully.</a:t>
            </a:r>
            <a:endParaRPr lang="en-US" altLang="zh-CN"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2783369" y="2348870"/>
            <a:ext cx="792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>
            <a:off x="4871884" y="2348870"/>
            <a:ext cx="792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5807874" y="2348870"/>
            <a:ext cx="266446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2783369" y="2997205"/>
            <a:ext cx="5035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5"/>
          <p:cNvSpPr txBox="1">
            <a:spLocks noChangeArrowheads="1"/>
          </p:cNvSpPr>
          <p:nvPr/>
        </p:nvSpPr>
        <p:spPr bwMode="auto">
          <a:xfrm>
            <a:off x="191591" y="116878"/>
            <a:ext cx="10764880" cy="14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</a:rPr>
              <a:t>Read para 2-4 carefully, 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</a:rPr>
              <a:t>answer the questions(2c) 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</a:rPr>
              <a:t>and complete the </a:t>
            </a:r>
            <a:r>
              <a:rPr lang="en-US" altLang="zh-CN" sz="2400" u="sng" dirty="0">
                <a:solidFill>
                  <a:srgbClr val="00B050"/>
                </a:solidFill>
                <a:latin typeface="Arial" panose="020B0604020202020204" pitchFamily="34" charset="0"/>
              </a:rPr>
              <a:t>pie </a:t>
            </a:r>
            <a:r>
              <a:rPr lang="en-US" altLang="zh-CN" sz="2400" u="sng" dirty="0" smtClean="0">
                <a:solidFill>
                  <a:srgbClr val="00B050"/>
                </a:solidFill>
                <a:latin typeface="Arial" panose="020B0604020202020204" pitchFamily="34" charset="0"/>
              </a:rPr>
              <a:t>charts</a:t>
            </a:r>
            <a:r>
              <a:rPr lang="en-US" altLang="zh-CN" sz="2400" dirty="0" smtClean="0">
                <a:solidFill>
                  <a:srgbClr val="00B050"/>
                </a:solidFill>
                <a:latin typeface="Arial" panose="020B0604020202020204" pitchFamily="34" charset="0"/>
              </a:rPr>
              <a:t>(2b).</a:t>
            </a:r>
            <a:endParaRPr lang="en-US" altLang="zh-CN" sz="2400" dirty="0" smtClean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25413" y="1268760"/>
            <a:ext cx="331311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______%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every day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25604" name="Text Box 7"/>
          <p:cNvSpPr txBox="1">
            <a:spLocks noChangeArrowheads="1"/>
          </p:cNvSpPr>
          <p:nvPr/>
        </p:nvSpPr>
        <p:spPr bwMode="auto">
          <a:xfrm>
            <a:off x="1602228" y="5855099"/>
            <a:ext cx="1682740" cy="5847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Exercise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232400" y="116840"/>
            <a:ext cx="6753860" cy="529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cs typeface="Times New Roman" panose="02020603050405020304" pitchFamily="18" charset="0"/>
              </a:rPr>
              <a:t>1.What percent of the students </a:t>
            </a:r>
            <a:r>
              <a:rPr lang="en-US" altLang="zh-CN" sz="2400" u="sng" dirty="0" smtClean="0">
                <a:cs typeface="Times New Roman" panose="02020603050405020304" pitchFamily="18" charset="0"/>
              </a:rPr>
              <a:t>exercise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?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Fifteen percent 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of the students exercise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every day</a:t>
            </a:r>
            <a:r>
              <a:rPr lang="en-US" altLang="zh-CN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US" altLang="zh-CN" sz="24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Fifteen percent 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of the students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always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 exercise.</a:t>
            </a:r>
            <a:endParaRPr lang="en-US" altLang="zh-CN" sz="2400" dirty="0" smtClean="0"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2.What percent of the students exercise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to 6 times a week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?</a:t>
            </a:r>
            <a:endParaRPr lang="en-US" altLang="zh-CN" sz="2400" dirty="0" smtClean="0"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Forty-five percent 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of the students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usually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 exercise</a:t>
            </a: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400" dirty="0" smtClean="0">
              <a:solidFill>
                <a:srgbClr val="0000FF"/>
              </a:solidFill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solidFill>
                <a:srgbClr val="0000FF"/>
              </a:solidFill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3.What percent of the students exercise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to 3 times a week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?</a:t>
            </a:r>
            <a:endParaRPr lang="en-US" altLang="zh-CN" sz="2400" dirty="0" smtClean="0"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Twenty percent 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of the students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sometimes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 exercise</a:t>
            </a: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400" dirty="0" smtClean="0">
              <a:solidFill>
                <a:srgbClr val="0000FF"/>
              </a:solidFill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4.What percent of the students do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n’t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 exercise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at all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?</a:t>
            </a:r>
            <a:endParaRPr lang="en-US" altLang="zh-CN" sz="2400" dirty="0" smtClean="0"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 Twenty percent 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of the students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never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 exercise</a:t>
            </a: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400" dirty="0" smtClean="0"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cs typeface="Times New Roman" panose="02020603050405020304" pitchFamily="18" charset="0"/>
            </a:endParaRPr>
          </a:p>
        </p:txBody>
      </p:sp>
      <p:grpSp>
        <p:nvGrpSpPr>
          <p:cNvPr id="2" name="组合 15"/>
          <p:cNvGrpSpPr/>
          <p:nvPr/>
        </p:nvGrpSpPr>
        <p:grpSpPr bwMode="auto">
          <a:xfrm>
            <a:off x="1594485" y="3369340"/>
            <a:ext cx="2197100" cy="2074863"/>
            <a:chOff x="935144" y="3153506"/>
            <a:chExt cx="2196696" cy="2075694"/>
          </a:xfrm>
          <a:solidFill>
            <a:srgbClr val="33CCFF"/>
          </a:solidFill>
        </p:grpSpPr>
        <p:sp>
          <p:nvSpPr>
            <p:cNvPr id="12" name="饼形 11"/>
            <p:cNvSpPr/>
            <p:nvPr/>
          </p:nvSpPr>
          <p:spPr>
            <a:xfrm>
              <a:off x="1043074" y="3356787"/>
              <a:ext cx="2088766" cy="1872413"/>
            </a:xfrm>
            <a:prstGeom prst="pie">
              <a:avLst>
                <a:gd name="adj1" fmla="val 21207045"/>
                <a:gd name="adj2" fmla="val 9078716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0" h="38100"/>
                <a:bevelB w="19050"/>
              </a:sp3d>
            </a:bodyPr>
            <a:lstStyle/>
            <a:p>
              <a:pPr algn="ctr">
                <a:defRPr/>
              </a:pPr>
              <a:endParaRPr lang="zh-CN" altLang="en-US" sz="3200" b="0">
                <a:solidFill>
                  <a:schemeClr val="tx1"/>
                </a:solidFill>
              </a:endParaRPr>
            </a:p>
          </p:txBody>
        </p:sp>
        <p:sp>
          <p:nvSpPr>
            <p:cNvPr id="13" name="饼形 12"/>
            <p:cNvSpPr/>
            <p:nvPr/>
          </p:nvSpPr>
          <p:spPr>
            <a:xfrm rot="17983923">
              <a:off x="1232179" y="3261210"/>
              <a:ext cx="1943878" cy="1728469"/>
            </a:xfrm>
            <a:prstGeom prst="pie">
              <a:avLst>
                <a:gd name="adj1" fmla="val 20203413"/>
                <a:gd name="adj2" fmla="val 3474510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0" h="38100"/>
                <a:bevelB w="19050"/>
              </a:sp3d>
            </a:bodyPr>
            <a:lstStyle/>
            <a:p>
              <a:pPr algn="ctr">
                <a:defRPr/>
              </a:pPr>
              <a:endParaRPr lang="zh-CN" altLang="en-US" sz="3200" b="0">
                <a:solidFill>
                  <a:schemeClr val="tx1"/>
                </a:solidFill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14373238">
              <a:off x="1093297" y="3265180"/>
              <a:ext cx="1943878" cy="1726882"/>
            </a:xfrm>
            <a:prstGeom prst="pie">
              <a:avLst>
                <a:gd name="adj1" fmla="val 0"/>
                <a:gd name="adj2" fmla="val 2325729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0" h="38100"/>
                <a:bevelB w="19050"/>
              </a:sp3d>
            </a:bodyPr>
            <a:lstStyle/>
            <a:p>
              <a:pPr algn="ctr">
                <a:defRPr/>
              </a:pPr>
              <a:endParaRPr lang="zh-CN" altLang="en-US" sz="3200" b="0">
                <a:solidFill>
                  <a:schemeClr val="tx1"/>
                </a:solidFill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9490468">
              <a:off x="935144" y="3296438"/>
              <a:ext cx="1944330" cy="1727892"/>
            </a:xfrm>
            <a:prstGeom prst="pie">
              <a:avLst>
                <a:gd name="adj1" fmla="val 21227300"/>
                <a:gd name="adj2" fmla="val 4792359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0" h="38100"/>
                <a:bevelB w="19050"/>
              </a:sp3d>
            </a:bodyPr>
            <a:lstStyle/>
            <a:p>
              <a:pPr algn="ctr">
                <a:defRPr/>
              </a:pPr>
              <a:endParaRPr lang="zh-CN" altLang="en-US" sz="3200" b="0">
                <a:solidFill>
                  <a:schemeClr val="tx1"/>
                </a:solidFill>
              </a:endParaRPr>
            </a:p>
          </p:txBody>
        </p:sp>
      </p:grpSp>
      <p:sp>
        <p:nvSpPr>
          <p:cNvPr id="25611" name="Text Box 5"/>
          <p:cNvSpPr txBox="1">
            <a:spLocks noChangeArrowheads="1"/>
          </p:cNvSpPr>
          <p:nvPr/>
        </p:nvSpPr>
        <p:spPr bwMode="auto">
          <a:xfrm>
            <a:off x="1096963" y="4581873"/>
            <a:ext cx="331311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______%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4-6 times a week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25612" name="Text Box 5"/>
          <p:cNvSpPr txBox="1">
            <a:spLocks noChangeArrowheads="1"/>
          </p:cNvSpPr>
          <p:nvPr/>
        </p:nvSpPr>
        <p:spPr bwMode="auto">
          <a:xfrm>
            <a:off x="125413" y="3645247"/>
            <a:ext cx="2195512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______%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1-3 </a:t>
            </a:r>
            <a:r>
              <a:rPr lang="en-US" altLang="zh-CN" dirty="0">
                <a:cs typeface="Times New Roman" panose="02020603050405020304" pitchFamily="18" charset="0"/>
              </a:rPr>
              <a:t>times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a week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25613" name="Text Box 5"/>
          <p:cNvSpPr txBox="1">
            <a:spLocks noChangeArrowheads="1"/>
          </p:cNvSpPr>
          <p:nvPr/>
        </p:nvSpPr>
        <p:spPr bwMode="auto">
          <a:xfrm>
            <a:off x="2897188" y="2637185"/>
            <a:ext cx="2195512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______%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no exercise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026286" y="2432715"/>
            <a:ext cx="360363" cy="100806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3284968" y="2618112"/>
            <a:ext cx="1152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20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1183421" y="1300976"/>
            <a:ext cx="9350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15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520700" y="3645247"/>
            <a:ext cx="863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20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158206" y="4636529"/>
            <a:ext cx="9366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45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008120" y="45085"/>
            <a:ext cx="1134745" cy="70675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结果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Results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4155" y="1485265"/>
            <a:ext cx="627062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highlight>
                  <a:srgbClr val="FFFF00"/>
                </a:highlight>
                <a:cs typeface="Times New Roman" panose="02020603050405020304" pitchFamily="18" charset="0"/>
                <a:sym typeface="+mn-ea"/>
              </a:rPr>
              <a:t>always/usuallys/often/sometimes/never</a:t>
            </a:r>
            <a:endParaRPr lang="en-US" altLang="zh-CN" sz="2400" dirty="0" smtClean="0">
              <a:solidFill>
                <a:srgbClr val="FF0000"/>
              </a:solidFill>
              <a:highlight>
                <a:srgbClr val="FFFF00"/>
              </a:highlight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/>
      <p:bldP spid="23" grpId="0"/>
      <p:bldP spid="26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5"/>
          <p:cNvSpPr txBox="1">
            <a:spLocks noChangeArrowheads="1"/>
          </p:cNvSpPr>
          <p:nvPr/>
        </p:nvSpPr>
        <p:spPr bwMode="auto">
          <a:xfrm>
            <a:off x="983436" y="116878"/>
            <a:ext cx="10764880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Read para 2-4 carefully,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answer the questions (2c)with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    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                                      and complete the pie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charts(2b).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-181926" y="1297335"/>
            <a:ext cx="421163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______%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3-4 times a week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335122" y="5589096"/>
            <a:ext cx="3041252" cy="5847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defRPr sz="3200">
                <a:solidFill>
                  <a:schemeClr val="bg1"/>
                </a:solidFill>
                <a:cs typeface="Times New Roman" panose="02020603050405020304" pitchFamily="18" charset="0"/>
              </a:defRPr>
            </a:lvl1pPr>
            <a:lvl2pPr marL="742950" indent="-285750" eaLnBrk="0" hangingPunct="0">
              <a:defRPr sz="3200"/>
            </a:lvl2pPr>
            <a:lvl3pPr marL="1143000" indent="-228600" eaLnBrk="0" hangingPunct="0">
              <a:defRPr sz="3200"/>
            </a:lvl3pPr>
            <a:lvl4pPr marL="1600200" indent="-228600" eaLnBrk="0" hangingPunct="0">
              <a:defRPr sz="3200"/>
            </a:lvl4pPr>
            <a:lvl5pPr marL="2057400" indent="-228600" eaLnBrk="0" hangingPunct="0">
              <a:defRPr sz="32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9pPr>
          </a:lstStyle>
          <a:p>
            <a:r>
              <a:rPr lang="en-US" altLang="zh-CN" dirty="0"/>
              <a:t>Use the Internet</a:t>
            </a:r>
            <a:endParaRPr lang="en-US" altLang="zh-CN" dirty="0"/>
          </a:p>
        </p:txBody>
      </p:sp>
      <p:sp>
        <p:nvSpPr>
          <p:cNvPr id="17" name="饼形 16"/>
          <p:cNvSpPr/>
          <p:nvPr/>
        </p:nvSpPr>
        <p:spPr>
          <a:xfrm>
            <a:off x="394336" y="3214082"/>
            <a:ext cx="2232025" cy="2087562"/>
          </a:xfrm>
          <a:prstGeom prst="pie">
            <a:avLst>
              <a:gd name="adj1" fmla="val 15857107"/>
              <a:gd name="adj2" fmla="val 13289804"/>
            </a:avLst>
          </a:prstGeom>
          <a:solidFill>
            <a:srgbClr val="33C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0" h="38100"/>
              <a:bevelB w="19050"/>
            </a:sp3d>
          </a:bodyPr>
          <a:lstStyle/>
          <a:p>
            <a:pPr algn="ctr">
              <a:defRPr/>
            </a:pPr>
            <a:endParaRPr lang="zh-CN" altLang="en-US" sz="3200" b="0">
              <a:solidFill>
                <a:schemeClr val="tx1"/>
              </a:solidFill>
            </a:endParaRPr>
          </a:p>
        </p:txBody>
      </p:sp>
      <p:sp>
        <p:nvSpPr>
          <p:cNvPr id="18" name="饼形 17"/>
          <p:cNvSpPr/>
          <p:nvPr/>
        </p:nvSpPr>
        <p:spPr>
          <a:xfrm rot="13114666">
            <a:off x="517525" y="3343304"/>
            <a:ext cx="1944688" cy="1727200"/>
          </a:xfrm>
          <a:prstGeom prst="pie">
            <a:avLst>
              <a:gd name="adj1" fmla="val 500253"/>
              <a:gd name="adj2" fmla="val 2504169"/>
            </a:avLst>
          </a:prstGeom>
          <a:solidFill>
            <a:srgbClr val="33C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0" h="38100"/>
              <a:bevelB w="19050"/>
            </a:sp3d>
          </a:bodyPr>
          <a:lstStyle/>
          <a:p>
            <a:pPr algn="ctr">
              <a:defRPr/>
            </a:pPr>
            <a:endParaRPr lang="zh-CN" altLang="en-US" sz="3200" b="0">
              <a:solidFill>
                <a:schemeClr val="tx1"/>
              </a:solidFill>
            </a:endParaRPr>
          </a:p>
        </p:txBody>
      </p:sp>
      <p:sp>
        <p:nvSpPr>
          <p:cNvPr id="25610" name="Text Box 5"/>
          <p:cNvSpPr txBox="1">
            <a:spLocks noChangeArrowheads="1"/>
          </p:cNvSpPr>
          <p:nvPr/>
        </p:nvSpPr>
        <p:spPr bwMode="auto">
          <a:xfrm>
            <a:off x="-109854" y="4007833"/>
            <a:ext cx="331311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______%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every day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19824" y="2492722"/>
            <a:ext cx="71437" cy="100806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1365092" y="1329902"/>
            <a:ext cx="793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917258" y="4072919"/>
            <a:ext cx="935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90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1125"/>
            <a:ext cx="857250" cy="598805"/>
          </a:xfrm>
          <a:prstGeom prst="rect">
            <a:avLst/>
          </a:prstGeom>
        </p:spPr>
      </p:pic>
      <p:sp>
        <p:nvSpPr>
          <p:cNvPr id="4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84295" y="1844675"/>
            <a:ext cx="7863840" cy="385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cs typeface="Times New Roman" panose="02020603050405020304" pitchFamily="18" charset="0"/>
              </a:rPr>
              <a:t>1.What percent of the students </a:t>
            </a:r>
            <a:r>
              <a:rPr lang="en-US" altLang="zh-CN" sz="2400" u="sng" dirty="0" smtClean="0">
                <a:cs typeface="Times New Roman" panose="02020603050405020304" pitchFamily="18" charset="0"/>
              </a:rPr>
              <a:t>use the Internet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?</a:t>
            </a: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  Ninety 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of the students 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use the Internet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every day</a:t>
            </a:r>
            <a:r>
              <a:rPr lang="en-US" altLang="zh-CN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US" altLang="zh-CN" sz="24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  Ninety 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of the students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always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 use the Internet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400" dirty="0" smtClean="0"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2.What percent of the students 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use the Internet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3 to 4 times a week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?</a:t>
            </a:r>
            <a:endParaRPr lang="en-US" altLang="zh-CN" sz="2400" dirty="0" smtClean="0"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  Ten percent 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of the students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often</a:t>
            </a:r>
            <a:r>
              <a:rPr lang="en-US" altLang="zh-CN" sz="2400" dirty="0" smtClean="0">
                <a:cs typeface="Times New Roman" panose="02020603050405020304" pitchFamily="18" charset="0"/>
                <a:sym typeface="+mn-ea"/>
              </a:rPr>
              <a:t> exercise</a:t>
            </a: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400" dirty="0" smtClean="0">
              <a:solidFill>
                <a:srgbClr val="0000FF"/>
              </a:solidFill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solidFill>
                <a:srgbClr val="0000FF"/>
              </a:solidFill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zh-CN" sz="2400" dirty="0" smtClean="0"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625" y="795655"/>
            <a:ext cx="537781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highlight>
                  <a:srgbClr val="FFFF00"/>
                </a:highlight>
                <a:cs typeface="Times New Roman" panose="02020603050405020304" pitchFamily="18" charset="0"/>
                <a:sym typeface="+mn-ea"/>
              </a:rPr>
              <a:t>always</a:t>
            </a:r>
            <a:r>
              <a:rPr lang="en-US" altLang="zh-CN" sz="2400" dirty="0" smtClean="0">
                <a:solidFill>
                  <a:srgbClr val="FF0000"/>
                </a:solidFill>
                <a:highlight>
                  <a:srgbClr val="FFFF00"/>
                </a:highlight>
                <a:cs typeface="Times New Roman" panose="02020603050405020304" pitchFamily="18" charset="0"/>
                <a:sym typeface="+mn-ea"/>
              </a:rPr>
              <a:t>/usually/often/sometimes/never</a:t>
            </a:r>
            <a:endParaRPr lang="en-US" altLang="zh-CN" sz="2400" dirty="0" smtClean="0">
              <a:solidFill>
                <a:srgbClr val="FF0000"/>
              </a:solidFill>
              <a:highlight>
                <a:srgbClr val="FFFF00"/>
              </a:highlight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143885" y="1268730"/>
            <a:ext cx="1134745" cy="70675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结果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Results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"/>
          <p:cNvGrpSpPr/>
          <p:nvPr/>
        </p:nvGrpSpPr>
        <p:grpSpPr bwMode="auto">
          <a:xfrm>
            <a:off x="2574691" y="2922906"/>
            <a:ext cx="2253531" cy="2290763"/>
            <a:chOff x="2749093" y="2361596"/>
            <a:chExt cx="2326740" cy="2290871"/>
          </a:xfrm>
          <a:solidFill>
            <a:srgbClr val="33CCFF"/>
          </a:solidFill>
        </p:grpSpPr>
        <p:sp>
          <p:nvSpPr>
            <p:cNvPr id="6" name="饼形 5"/>
            <p:cNvSpPr/>
            <p:nvPr/>
          </p:nvSpPr>
          <p:spPr>
            <a:xfrm rot="1959338">
              <a:off x="2844386" y="2564806"/>
              <a:ext cx="2231447" cy="2087661"/>
            </a:xfrm>
            <a:prstGeom prst="pie">
              <a:avLst>
                <a:gd name="adj1" fmla="val 16066575"/>
                <a:gd name="adj2" fmla="val 11807466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0" h="38100"/>
                <a:bevelB w="19050"/>
              </a:sp3d>
            </a:bodyPr>
            <a:lstStyle/>
            <a:p>
              <a:pPr algn="ctr">
                <a:defRPr/>
              </a:pPr>
              <a:endParaRPr lang="zh-CN" altLang="en-US" sz="3200" b="0">
                <a:solidFill>
                  <a:schemeClr val="tx1"/>
                </a:solidFill>
              </a:endParaRPr>
            </a:p>
          </p:txBody>
        </p:sp>
        <p:sp>
          <p:nvSpPr>
            <p:cNvPr id="15" name="饼形 14"/>
            <p:cNvSpPr/>
            <p:nvPr/>
          </p:nvSpPr>
          <p:spPr>
            <a:xfrm rot="1112696">
              <a:off x="2830093" y="2361596"/>
              <a:ext cx="2231446" cy="2087661"/>
            </a:xfrm>
            <a:prstGeom prst="pie">
              <a:avLst>
                <a:gd name="adj1" fmla="val 16066575"/>
                <a:gd name="adj2" fmla="val 16861321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0" h="38100"/>
                <a:bevelB w="19050"/>
              </a:sp3d>
            </a:bodyPr>
            <a:lstStyle/>
            <a:p>
              <a:pPr algn="ctr">
                <a:defRPr/>
              </a:pPr>
              <a:endParaRPr lang="zh-CN" altLang="en-US" sz="3200" b="0">
                <a:solidFill>
                  <a:schemeClr val="tx1"/>
                </a:solidFill>
              </a:endParaRPr>
            </a:p>
          </p:txBody>
        </p:sp>
        <p:sp>
          <p:nvSpPr>
            <p:cNvPr id="16" name="饼形 15"/>
            <p:cNvSpPr/>
            <p:nvPr/>
          </p:nvSpPr>
          <p:spPr>
            <a:xfrm rot="20094381">
              <a:off x="2749093" y="2363184"/>
              <a:ext cx="2231447" cy="2087660"/>
            </a:xfrm>
            <a:prstGeom prst="pie">
              <a:avLst>
                <a:gd name="adj1" fmla="val 15522024"/>
                <a:gd name="adj2" fmla="val 18306974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0" h="38100"/>
                <a:bevelB w="19050"/>
              </a:sp3d>
            </a:bodyPr>
            <a:lstStyle/>
            <a:p>
              <a:pPr algn="ctr">
                <a:defRPr/>
              </a:pPr>
              <a:endParaRPr lang="zh-CN" altLang="en-US" sz="3200" b="0">
                <a:solidFill>
                  <a:schemeClr val="tx1"/>
                </a:solidFill>
              </a:endParaRPr>
            </a:p>
          </p:txBody>
        </p:sp>
      </p:grpSp>
      <p:sp>
        <p:nvSpPr>
          <p:cNvPr id="26627" name="Text Box 5"/>
          <p:cNvSpPr txBox="1">
            <a:spLocks noChangeArrowheads="1"/>
          </p:cNvSpPr>
          <p:nvPr/>
        </p:nvSpPr>
        <p:spPr bwMode="auto">
          <a:xfrm>
            <a:off x="-269240" y="1273494"/>
            <a:ext cx="3563938" cy="122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 %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4-6 times a week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26628" name="Text Box 7"/>
          <p:cNvSpPr txBox="1">
            <a:spLocks noChangeArrowheads="1"/>
          </p:cNvSpPr>
          <p:nvPr/>
        </p:nvSpPr>
        <p:spPr bwMode="auto">
          <a:xfrm>
            <a:off x="2827179" y="5843639"/>
            <a:ext cx="2051845" cy="5847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defRPr sz="3200">
                <a:solidFill>
                  <a:schemeClr val="bg1"/>
                </a:solidFill>
                <a:cs typeface="Times New Roman" panose="02020603050405020304" pitchFamily="18" charset="0"/>
              </a:defRPr>
            </a:lvl1pPr>
            <a:lvl2pPr marL="742950" indent="-285750" eaLnBrk="0" hangingPunct="0">
              <a:defRPr sz="3200"/>
            </a:lvl2pPr>
            <a:lvl3pPr marL="1143000" indent="-228600" eaLnBrk="0" hangingPunct="0">
              <a:defRPr sz="3200"/>
            </a:lvl3pPr>
            <a:lvl4pPr marL="1600200" indent="-228600" eaLnBrk="0" hangingPunct="0">
              <a:defRPr sz="3200"/>
            </a:lvl4pPr>
            <a:lvl5pPr marL="2057400" indent="-228600" eaLnBrk="0" hangingPunct="0">
              <a:defRPr sz="32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9pPr>
          </a:lstStyle>
          <a:p>
            <a:r>
              <a:rPr lang="en-US" altLang="zh-CN" dirty="0"/>
              <a:t>Watch TV</a:t>
            </a:r>
            <a:endParaRPr lang="en-US" altLang="zh-CN" dirty="0"/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508886" y="1273494"/>
            <a:ext cx="4176713" cy="122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>
                <a:cs typeface="Times New Roman" panose="02020603050405020304" pitchFamily="18" charset="0"/>
              </a:rPr>
              <a:t>______ % </a:t>
            </a:r>
            <a:endParaRPr lang="en-US" altLang="zh-CN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>
                <a:cs typeface="Times New Roman" panose="02020603050405020304" pitchFamily="18" charset="0"/>
              </a:rPr>
              <a:t>1-3 times a week</a:t>
            </a:r>
            <a:endParaRPr lang="en-US" altLang="zh-CN">
              <a:cs typeface="Times New Roman" panose="02020603050405020304" pitchFamily="18" charset="0"/>
            </a:endParaRPr>
          </a:p>
        </p:txBody>
      </p:sp>
      <p:sp>
        <p:nvSpPr>
          <p:cNvPr id="26630" name="Text Box 5"/>
          <p:cNvSpPr txBox="1">
            <a:spLocks noChangeArrowheads="1"/>
          </p:cNvSpPr>
          <p:nvPr/>
        </p:nvSpPr>
        <p:spPr bwMode="auto">
          <a:xfrm>
            <a:off x="2286636" y="4364356"/>
            <a:ext cx="3313113" cy="122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>
                <a:cs typeface="Times New Roman" panose="02020603050405020304" pitchFamily="18" charset="0"/>
              </a:rPr>
              <a:t>______ %</a:t>
            </a:r>
            <a:endParaRPr lang="en-US" altLang="zh-CN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>
                <a:cs typeface="Times New Roman" panose="02020603050405020304" pitchFamily="18" charset="0"/>
              </a:rPr>
              <a:t> every day </a:t>
            </a:r>
            <a:endParaRPr lang="en-US" altLang="zh-CN"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086861" y="2497456"/>
            <a:ext cx="792163" cy="57626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142174" y="2570481"/>
            <a:ext cx="936625" cy="36036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294698" y="4442143"/>
            <a:ext cx="7921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85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991235" y="1338580"/>
            <a:ext cx="863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13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266842" y="1300040"/>
            <a:ext cx="5048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5602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5115" y="116840"/>
            <a:ext cx="11913870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Read para 2-4 carefully,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answer the questions(2c)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and complete the pie </a:t>
            </a: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</a:rPr>
              <a:t>charts(2b).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440045" y="2701925"/>
            <a:ext cx="650113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1. How often do </a:t>
            </a:r>
            <a:r>
              <a:rPr lang="en-US" altLang="zh-CN" sz="2800" u="sng" dirty="0"/>
              <a:t>most students</a:t>
            </a:r>
            <a:r>
              <a:rPr lang="en-US" altLang="zh-CN" sz="2800" dirty="0"/>
              <a:t> watch TV? 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2. What do they usually watch</a:t>
            </a:r>
            <a:r>
              <a:rPr lang="en-US" altLang="zh-CN" sz="2800" dirty="0" smtClean="0"/>
              <a:t>?</a:t>
            </a:r>
            <a:endParaRPr lang="en-US" altLang="zh-CN" sz="2800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451475" y="3208655"/>
            <a:ext cx="6190615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  Most students watch TV every day. 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  They usually watch game shows</a:t>
            </a:r>
            <a:r>
              <a:rPr lang="en-US" altLang="zh-CN" sz="2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783840" y="631825"/>
            <a:ext cx="1134745" cy="70675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结果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Results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7080" y="1052830"/>
            <a:ext cx="11131550" cy="359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5400" dirty="0">
                <a:solidFill>
                  <a:srgbClr val="0000FF"/>
                </a:solidFill>
                <a:latin typeface="Arial" panose="020B0604020202020204" pitchFamily="34" charset="0"/>
              </a:rPr>
              <a:t>Read para 2-4 carefully,</a:t>
            </a:r>
            <a:r>
              <a:rPr lang="en-US" altLang="zh-CN" sz="54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 what sentences can we use to tell the results?</a:t>
            </a:r>
            <a:endParaRPr lang="en-US" altLang="zh-CN" sz="54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09211424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175" y="116840"/>
            <a:ext cx="11123930" cy="4043680"/>
          </a:xfrm>
          <a:prstGeom prst="rect">
            <a:avLst/>
          </a:prstGeom>
        </p:spPr>
      </p:pic>
      <p:pic>
        <p:nvPicPr>
          <p:cNvPr id="3" name="图片 2" descr="微信图片_202309211424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" y="4149090"/>
            <a:ext cx="11123295" cy="2538730"/>
          </a:xfrm>
          <a:prstGeom prst="rect">
            <a:avLst/>
          </a:prstGeom>
        </p:spPr>
      </p:pic>
      <p:cxnSp>
        <p:nvCxnSpPr>
          <p:cNvPr id="14" name="直接连接符 13"/>
          <p:cNvCxnSpPr/>
          <p:nvPr>
            <p:custDataLst>
              <p:tags r:id="rId3"/>
            </p:custDataLst>
          </p:nvPr>
        </p:nvCxnSpPr>
        <p:spPr>
          <a:xfrm>
            <a:off x="5736119" y="1988825"/>
            <a:ext cx="22326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911389" y="765180"/>
            <a:ext cx="187261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>
            <a:off x="910754" y="2853060"/>
            <a:ext cx="216090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6"/>
            </p:custDataLst>
          </p:nvPr>
        </p:nvCxnSpPr>
        <p:spPr>
          <a:xfrm>
            <a:off x="7680489" y="2925450"/>
            <a:ext cx="302450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910754" y="4653285"/>
            <a:ext cx="439356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8"/>
            </p:custDataLst>
          </p:nvPr>
        </p:nvCxnSpPr>
        <p:spPr>
          <a:xfrm>
            <a:off x="5736119" y="2925450"/>
            <a:ext cx="13684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>
            <a:off x="3648239" y="4077340"/>
            <a:ext cx="66967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10"/>
            </p:custDataLst>
          </p:nvPr>
        </p:nvCxnSpPr>
        <p:spPr>
          <a:xfrm>
            <a:off x="9480714" y="6021710"/>
            <a:ext cx="22326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11"/>
            </p:custDataLst>
          </p:nvPr>
        </p:nvCxnSpPr>
        <p:spPr>
          <a:xfrm flipV="1">
            <a:off x="765339" y="6597655"/>
            <a:ext cx="7995285" cy="7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263982" y="765458"/>
            <a:ext cx="11089232" cy="48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1. What </a:t>
            </a:r>
            <a:r>
              <a:rPr lang="en-US" altLang="zh-CN" dirty="0">
                <a:solidFill>
                  <a:srgbClr val="9933FF"/>
                </a:solidFill>
              </a:rPr>
              <a:t>does the writer think</a:t>
            </a:r>
            <a:r>
              <a:rPr lang="en-US" altLang="zh-CN" dirty="0"/>
              <a:t> is the best way to relax? Why?</a:t>
            </a:r>
            <a:endParaRPr lang="en-US" altLang="zh-CN" dirty="0"/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endParaRPr lang="en-US" altLang="zh-CN" dirty="0"/>
          </a:p>
          <a:p>
            <a:pPr eaLnBrk="1" hangingPunct="1">
              <a:lnSpc>
                <a:spcPct val="120000"/>
              </a:lnSpc>
            </a:pPr>
            <a:endParaRPr lang="en-US" altLang="zh-CN" dirty="0" smtClean="0"/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911930" y="1917123"/>
            <a:ext cx="10225136" cy="378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The writer thinks </a:t>
            </a:r>
            <a:r>
              <a:rPr lang="en-US" altLang="zh-CN" u="sng" dirty="0">
                <a:solidFill>
                  <a:srgbClr val="FF0000"/>
                </a:solidFill>
                <a:cs typeface="Times New Roman" panose="02020603050405020304" pitchFamily="18" charset="0"/>
              </a:rPr>
              <a:t>exercise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is the best way to relax.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Because it’s healthy for the mind and body.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It’s fun.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You can spend time with your friends and family as you play together.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5602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9425" y="141605"/>
            <a:ext cx="1191387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Read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para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5 carefully,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answer the questions(2c)</a:t>
            </a: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9276715" y="44450"/>
            <a:ext cx="1860550" cy="89154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600" dirty="0" smtClean="0">
                <a:solidFill>
                  <a:schemeClr val="bg1"/>
                </a:solidFill>
              </a:rPr>
              <a:t>结论</a:t>
            </a:r>
            <a:r>
              <a:rPr lang="en-US" altLang="zh-CN" sz="2600" dirty="0" smtClean="0">
                <a:solidFill>
                  <a:schemeClr val="bg1"/>
                </a:solidFill>
              </a:rPr>
              <a:t>Conclusion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795" y="1339215"/>
            <a:ext cx="11920855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2. </a:t>
            </a:r>
            <a:r>
              <a:rPr lang="en-US" altLang="zh-CN" sz="3200" dirty="0">
                <a:solidFill>
                  <a:srgbClr val="9933FF"/>
                </a:solidFill>
                <a:sym typeface="+mn-ea"/>
              </a:rPr>
              <a:t>Do you think</a:t>
            </a:r>
            <a:r>
              <a:rPr lang="en-US" altLang="zh-CN" sz="3200" dirty="0">
                <a:sym typeface="+mn-ea"/>
              </a:rPr>
              <a:t> the students </a:t>
            </a:r>
            <a:r>
              <a:rPr lang="en-US" altLang="zh-CN" sz="3200" dirty="0" smtClean="0">
                <a:sym typeface="+mn-ea"/>
              </a:rPr>
              <a:t>at </a:t>
            </a:r>
            <a:r>
              <a:rPr lang="en-US" altLang="zh-CN" sz="3200" dirty="0">
                <a:sym typeface="+mn-ea"/>
              </a:rPr>
              <a:t>No. 5 are healthy? Why or why not</a:t>
            </a:r>
            <a:r>
              <a:rPr lang="en-US" altLang="zh-CN" sz="3200" dirty="0" smtClean="0">
                <a:sym typeface="+mn-ea"/>
              </a:rPr>
              <a:t>?</a:t>
            </a:r>
            <a:endParaRPr lang="en-US" altLang="zh-CN" sz="3200" dirty="0" smtClean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3432" y="188640"/>
            <a:ext cx="1058517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kern="10" dirty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 </a:t>
            </a:r>
            <a:endParaRPr lang="en-US" altLang="zh-CN" sz="5400" kern="10" dirty="0">
              <a:ln w="6600">
                <a:solidFill>
                  <a:srgbClr val="333399"/>
                </a:solidFill>
                <a:prstDash val="solid"/>
              </a:ln>
              <a:solidFill>
                <a:srgbClr val="993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kern="10" dirty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often do you </a:t>
            </a:r>
            <a:r>
              <a:rPr lang="en-US" altLang="zh-CN" sz="5400" kern="10" dirty="0" smtClean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exercise?</a:t>
            </a:r>
            <a:endParaRPr lang="zh-CN" altLang="en-US" sz="5400" dirty="0">
              <a:ln w="6600">
                <a:solidFill>
                  <a:srgbClr val="333399"/>
                </a:solidFill>
                <a:prstDash val="solid"/>
              </a:ln>
              <a:solidFill>
                <a:srgbClr val="9933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23570" y="765175"/>
            <a:ext cx="1055941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2. </a:t>
            </a:r>
            <a:r>
              <a:rPr lang="en-US" altLang="zh-CN" sz="2800" dirty="0">
                <a:solidFill>
                  <a:srgbClr val="9933FF"/>
                </a:solidFill>
                <a:sym typeface="+mn-ea"/>
              </a:rPr>
              <a:t>Do you think</a:t>
            </a:r>
            <a:r>
              <a:rPr lang="en-US" altLang="zh-CN" sz="2800" dirty="0">
                <a:sym typeface="+mn-ea"/>
              </a:rPr>
              <a:t> the students </a:t>
            </a:r>
            <a:r>
              <a:rPr lang="en-US" altLang="zh-CN" sz="2800" dirty="0" smtClean="0">
                <a:sym typeface="+mn-ea"/>
              </a:rPr>
              <a:t>at </a:t>
            </a:r>
            <a:r>
              <a:rPr lang="en-US" altLang="zh-CN" sz="2800" dirty="0">
                <a:sym typeface="+mn-ea"/>
              </a:rPr>
              <a:t>No. 5 are healthy? Why or why not</a:t>
            </a:r>
            <a:r>
              <a:rPr lang="en-US" altLang="zh-CN" sz="2800" dirty="0" smtClean="0">
                <a:sym typeface="+mn-ea"/>
              </a:rPr>
              <a:t>?</a:t>
            </a:r>
            <a:endParaRPr lang="en-US" altLang="zh-CN" sz="2800" dirty="0" smtClean="0">
              <a:sym typeface="+mn-ea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9425" y="141605"/>
            <a:ext cx="1191387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Read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para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5 carefully,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answer the questions(2c)</a:t>
            </a: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微信图片_202309211439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1341120"/>
            <a:ext cx="9782810" cy="4229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3570" y="5589270"/>
            <a:ext cx="10559415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dirty="0" smtClean="0">
                <a:solidFill>
                  <a:srgbClr val="FF0000"/>
                </a:solidFill>
                <a:sym typeface="+mn-ea"/>
              </a:rPr>
              <a:t>No, I don’t think so. Because most of them use the Internet for fun and not for homework and they watch TV too much.</a:t>
            </a:r>
            <a:endParaRPr lang="en-US" altLang="zh-CN" sz="2800" dirty="0" smtClean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9276715" y="44450"/>
            <a:ext cx="1860550" cy="89154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600" dirty="0" smtClean="0">
                <a:solidFill>
                  <a:schemeClr val="bg1"/>
                </a:solidFill>
              </a:rPr>
              <a:t>结论</a:t>
            </a:r>
            <a:r>
              <a:rPr lang="en-US" altLang="zh-CN" sz="2600" dirty="0" smtClean="0">
                <a:solidFill>
                  <a:schemeClr val="bg1"/>
                </a:solidFill>
              </a:rPr>
              <a:t>Conclusion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1701165"/>
            <a:ext cx="11194415" cy="345821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767879" y="2493015"/>
            <a:ext cx="7848600" cy="7239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10129049" y="2348870"/>
            <a:ext cx="100711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V="1">
            <a:off x="680249" y="3285495"/>
            <a:ext cx="3903980" cy="71755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4800129" y="3285495"/>
            <a:ext cx="1656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10319549" y="3213105"/>
            <a:ext cx="96075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4944274" y="4149095"/>
            <a:ext cx="187261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4008284" y="5013330"/>
            <a:ext cx="244792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>
            <a:off x="6600354" y="5013330"/>
            <a:ext cx="439229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13886" y="685027"/>
            <a:ext cx="11593288" cy="11757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According to the article and the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pie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charts, write sentences with the percentages using </a:t>
            </a:r>
            <a:r>
              <a:rPr lang="en-US" altLang="zh-CN" i="1" dirty="0">
                <a:solidFill>
                  <a:srgbClr val="FF0000"/>
                </a:solidFill>
                <a:latin typeface="Arial" panose="020B0604020202020204" pitchFamily="34" charset="0"/>
              </a:rPr>
              <a:t>always</a:t>
            </a:r>
            <a:r>
              <a:rPr lang="en-US" altLang="zh-CN" i="1" dirty="0">
                <a:solidFill>
                  <a:srgbClr val="0000FF"/>
                </a:solidFill>
                <a:latin typeface="Arial" panose="020B0604020202020204" pitchFamily="34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latin typeface="Arial" panose="020B0604020202020204" pitchFamily="34" charset="0"/>
              </a:rPr>
              <a:t>usually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or </a:t>
            </a:r>
            <a:r>
              <a:rPr lang="en-US" altLang="zh-CN" i="1" dirty="0">
                <a:solidFill>
                  <a:srgbClr val="FF0000"/>
                </a:solidFill>
                <a:latin typeface="Arial" panose="020B0604020202020204" pitchFamily="34" charset="0"/>
              </a:rPr>
              <a:t>sometimes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193675" y="2592705"/>
            <a:ext cx="4059555" cy="319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1. 90</a:t>
            </a:r>
            <a:r>
              <a:rPr lang="en-US" altLang="zh-CN" sz="2800" dirty="0"/>
              <a:t>%(every day): </a:t>
            </a:r>
            <a:endParaRPr lang="en-US" altLang="zh-CN" sz="2800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2</a:t>
            </a:r>
            <a:r>
              <a:rPr lang="en-US" altLang="zh-CN" sz="2800" dirty="0"/>
              <a:t>. 85%(every day): 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3</a:t>
            </a:r>
            <a:r>
              <a:rPr lang="en-US" altLang="zh-CN" sz="2800" dirty="0"/>
              <a:t>. 45%(4-6times a week):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4. 10%(3-4times a week): 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 smtClean="0">
                <a:sym typeface="+mn-ea"/>
              </a:rPr>
              <a:t>5</a:t>
            </a:r>
            <a:r>
              <a:rPr lang="en-US" altLang="zh-CN" sz="2800" dirty="0">
                <a:sym typeface="+mn-ea"/>
              </a:rPr>
              <a:t>. 13%(4-6times a week): 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 smtClean="0">
                <a:sym typeface="+mn-ea"/>
              </a:rPr>
              <a:t>6</a:t>
            </a:r>
            <a:r>
              <a:rPr lang="en-US" altLang="zh-CN" sz="2800" dirty="0">
                <a:sym typeface="+mn-ea"/>
              </a:rPr>
              <a:t>. 2%(1-3times a week):</a:t>
            </a:r>
            <a:r>
              <a:rPr lang="en-US" altLang="zh-CN" sz="2800" dirty="0"/>
              <a:t> </a:t>
            </a:r>
            <a:endParaRPr lang="en-US" altLang="zh-CN" sz="2800" dirty="0"/>
          </a:p>
        </p:txBody>
      </p:sp>
      <p:sp>
        <p:nvSpPr>
          <p:cNvPr id="14" name="矩形 13"/>
          <p:cNvSpPr/>
          <p:nvPr/>
        </p:nvSpPr>
        <p:spPr>
          <a:xfrm>
            <a:off x="237490" y="2326640"/>
            <a:ext cx="11849735" cy="37249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4017645" y="2666365"/>
            <a:ext cx="8925560" cy="311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Ninety percent of the students </a:t>
            </a:r>
            <a:r>
              <a:rPr lang="en-US" altLang="zh-CN" sz="2400" dirty="0">
                <a:solidFill>
                  <a:srgbClr val="CC00FF"/>
                </a:solidFill>
                <a:cs typeface="Times New Roman" panose="02020603050405020304" pitchFamily="18" charset="0"/>
              </a:rPr>
              <a:t>always</a:t>
            </a: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use the Internet.</a:t>
            </a:r>
            <a:endParaRPr lang="en-US" altLang="zh-CN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Eighty-five percent of the students </a:t>
            </a:r>
            <a:r>
              <a:rPr lang="en-US" altLang="zh-CN" sz="2800" dirty="0">
                <a:solidFill>
                  <a:srgbClr val="CC00FF"/>
                </a:solidFill>
                <a:cs typeface="Times New Roman" panose="02020603050405020304" pitchFamily="18" charset="0"/>
                <a:sym typeface="+mn-ea"/>
              </a:rPr>
              <a:t>always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watch TV.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Forty-five percent of the students </a:t>
            </a:r>
            <a:r>
              <a:rPr lang="en-US" altLang="zh-CN" sz="2800" dirty="0">
                <a:solidFill>
                  <a:srgbClr val="CC00FF"/>
                </a:solidFill>
                <a:cs typeface="Times New Roman" panose="02020603050405020304" pitchFamily="18" charset="0"/>
                <a:sym typeface="+mn-ea"/>
              </a:rPr>
              <a:t>usually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exercise. 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Ten percent of the students </a:t>
            </a:r>
            <a:r>
              <a:rPr lang="en-US" altLang="zh-CN" sz="2800" dirty="0">
                <a:solidFill>
                  <a:srgbClr val="CC00FF"/>
                </a:solidFill>
                <a:cs typeface="Times New Roman" panose="02020603050405020304" pitchFamily="18" charset="0"/>
                <a:sym typeface="+mn-ea"/>
              </a:rPr>
              <a:t>often</a:t>
            </a: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use the Internet.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Thirteen percent of the students </a:t>
            </a:r>
            <a:r>
              <a:rPr lang="en-US" altLang="zh-CN" sz="2800" dirty="0">
                <a:solidFill>
                  <a:srgbClr val="CC00FF"/>
                </a:solidFill>
                <a:cs typeface="Times New Roman" panose="02020603050405020304" pitchFamily="18" charset="0"/>
                <a:sym typeface="+mn-ea"/>
              </a:rPr>
              <a:t>usually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watch TV.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Two percent of the students </a:t>
            </a:r>
            <a:r>
              <a:rPr lang="en-US" altLang="zh-CN" sz="2800" dirty="0">
                <a:solidFill>
                  <a:srgbClr val="CC00FF"/>
                </a:solidFill>
                <a:cs typeface="Times New Roman" panose="02020603050405020304" pitchFamily="18" charset="0"/>
                <a:sym typeface="+mn-ea"/>
              </a:rPr>
              <a:t>sometimes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watch TV.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44167"/>
          <a:stretch>
            <a:fillRect/>
          </a:stretch>
        </p:blipFill>
        <p:spPr>
          <a:xfrm>
            <a:off x="1919536" y="790540"/>
            <a:ext cx="9793088" cy="583606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4" b="9376"/>
          <a:stretch>
            <a:fillRect/>
          </a:stretch>
        </p:blipFill>
        <p:spPr>
          <a:xfrm>
            <a:off x="4003041" y="-27384"/>
            <a:ext cx="4185918" cy="90872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75367" y="790540"/>
            <a:ext cx="9721080" cy="747463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7437" y="790540"/>
            <a:ext cx="1521374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</a:rPr>
              <a:t>主题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Subject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352" y="4295998"/>
            <a:ext cx="1449366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</a:rPr>
              <a:t>结果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Results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2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56609"/>
          <a:stretch>
            <a:fillRect/>
          </a:stretch>
        </p:blipFill>
        <p:spPr>
          <a:xfrm>
            <a:off x="2018939" y="476672"/>
            <a:ext cx="9837701" cy="4896544"/>
          </a:xfrm>
          <a:prstGeom prst="rect">
            <a:avLst/>
          </a:prstGeom>
          <a:ln w="28575">
            <a:solidFill>
              <a:srgbClr val="33CCFF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1271464" y="5653590"/>
            <a:ext cx="10081120" cy="61555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FFFF"/>
                </a:solidFill>
              </a:rPr>
              <a:t>统计类文章一般由主题、结果、结论三个部分构成。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4763" y="1299253"/>
            <a:ext cx="1449366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</a:rPr>
              <a:t>结果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Results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8739" y="3573016"/>
            <a:ext cx="1775148" cy="89255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 smtClean="0">
                <a:solidFill>
                  <a:schemeClr val="bg1"/>
                </a:solidFill>
              </a:rPr>
              <a:t>结论</a:t>
            </a:r>
            <a:r>
              <a:rPr lang="en-US" altLang="zh-CN" sz="2600" dirty="0" smtClean="0">
                <a:solidFill>
                  <a:schemeClr val="bg1"/>
                </a:solidFill>
              </a:rPr>
              <a:t>Conclusion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56022" y="3140968"/>
            <a:ext cx="9800617" cy="2232248"/>
          </a:xfrm>
          <a:prstGeom prst="rect">
            <a:avLst/>
          </a:prstGeom>
          <a:solidFill>
            <a:srgbClr val="FF66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44167"/>
          <a:stretch>
            <a:fillRect/>
          </a:stretch>
        </p:blipFill>
        <p:spPr>
          <a:xfrm>
            <a:off x="911424" y="116632"/>
            <a:ext cx="10476241" cy="640871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4" name="椭圆 3"/>
          <p:cNvSpPr/>
          <p:nvPr/>
        </p:nvSpPr>
        <p:spPr>
          <a:xfrm>
            <a:off x="8688288" y="1844824"/>
            <a:ext cx="792088" cy="360040"/>
          </a:xfrm>
          <a:prstGeom prst="ellipse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68408" y="1681644"/>
            <a:ext cx="144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/>
            <a:r>
              <a:rPr lang="en-US" altLang="zh-CN" sz="2800" i="1" dirty="0" smtClean="0">
                <a:solidFill>
                  <a:srgbClr val="00B0F0"/>
                </a:solidFill>
              </a:rPr>
              <a:t>n</a:t>
            </a:r>
            <a:r>
              <a:rPr lang="en-US" altLang="zh-CN" sz="2800" dirty="0" smtClean="0">
                <a:solidFill>
                  <a:srgbClr val="00B0F0"/>
                </a:solidFill>
              </a:rPr>
              <a:t>. </a:t>
            </a:r>
            <a:r>
              <a:rPr lang="zh-CN" altLang="en-US" sz="2800" dirty="0" smtClean="0">
                <a:solidFill>
                  <a:srgbClr val="00B0F0"/>
                </a:solidFill>
              </a:rPr>
              <a:t>结果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后果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259796" y="2626257"/>
            <a:ext cx="1080120" cy="495238"/>
          </a:xfrm>
          <a:prstGeom prst="ellipse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19736" y="220486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/>
            <a:r>
              <a:rPr lang="en-US" altLang="zh-CN" sz="2800" i="1" dirty="0" smtClean="0">
                <a:solidFill>
                  <a:srgbClr val="00B0F0"/>
                </a:solidFill>
              </a:rPr>
              <a:t>n</a:t>
            </a:r>
            <a:r>
              <a:rPr lang="en-US" altLang="zh-CN" sz="2800" dirty="0" smtClean="0">
                <a:solidFill>
                  <a:srgbClr val="00B0F0"/>
                </a:solidFill>
              </a:rPr>
              <a:t>. </a:t>
            </a:r>
            <a:r>
              <a:rPr lang="zh-CN" altLang="en-US" sz="2800" dirty="0" smtClean="0">
                <a:solidFill>
                  <a:srgbClr val="00B0F0"/>
                </a:solidFill>
                <a:latin typeface="+mn-ea"/>
                <a:ea typeface="+mn-ea"/>
              </a:rPr>
              <a:t>百分之</a:t>
            </a:r>
            <a:r>
              <a:rPr lang="en-US" altLang="zh-CN" sz="2800" dirty="0" smtClean="0">
                <a:solidFill>
                  <a:srgbClr val="00B0F0"/>
                </a:solidFill>
                <a:latin typeface="+mn-ea"/>
                <a:ea typeface="+mn-ea"/>
              </a:rPr>
              <a:t>……</a:t>
            </a:r>
            <a:endParaRPr lang="zh-CN" altLang="en-US" sz="2800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951984" y="4653136"/>
            <a:ext cx="936104" cy="495238"/>
          </a:xfrm>
          <a:prstGeom prst="ellipse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5880" y="4201924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/>
            <a:r>
              <a:rPr lang="en-US" altLang="zh-CN" sz="2800" i="1" dirty="0" smtClean="0">
                <a:solidFill>
                  <a:srgbClr val="00B0F0"/>
                </a:solidFill>
              </a:rPr>
              <a:t>adj</a:t>
            </a:r>
            <a:r>
              <a:rPr lang="en-US" altLang="zh-CN" sz="2800" dirty="0" smtClean="0">
                <a:solidFill>
                  <a:srgbClr val="00B0F0"/>
                </a:solidFill>
              </a:rPr>
              <a:t>. &amp; </a:t>
            </a:r>
            <a:r>
              <a:rPr lang="en-US" altLang="zh-CN" sz="2800" i="1" dirty="0" smtClean="0">
                <a:solidFill>
                  <a:srgbClr val="00B0F0"/>
                </a:solidFill>
              </a:rPr>
              <a:t>adv</a:t>
            </a:r>
            <a:r>
              <a:rPr lang="en-US" altLang="zh-CN" sz="2800" dirty="0" smtClean="0">
                <a:solidFill>
                  <a:srgbClr val="00B0F0"/>
                </a:solidFill>
              </a:rPr>
              <a:t>. </a:t>
            </a:r>
            <a:r>
              <a:rPr lang="zh-CN" altLang="en-US" sz="2800" dirty="0" smtClean="0">
                <a:solidFill>
                  <a:srgbClr val="00B0F0"/>
                </a:solidFill>
              </a:rPr>
              <a:t>在线的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联网的</a:t>
            </a:r>
            <a:r>
              <a:rPr lang="en-US" altLang="zh-CN" sz="2800" dirty="0" smtClean="0">
                <a:solidFill>
                  <a:srgbClr val="00B0F0"/>
                </a:solidFill>
              </a:rPr>
              <a:t> </a:t>
            </a:r>
            <a:endParaRPr lang="zh-CN" altLang="en-US" sz="2800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23792" y="2734291"/>
            <a:ext cx="1080120" cy="36004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83432" y="3320988"/>
            <a:ext cx="1080120" cy="36004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31704" y="3068960"/>
            <a:ext cx="792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467313" y="3101779"/>
            <a:ext cx="1296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295800" y="3284984"/>
            <a:ext cx="720080" cy="36004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899756" y="3645024"/>
            <a:ext cx="3960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032104" y="3320988"/>
            <a:ext cx="1008112" cy="36004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096000" y="3679047"/>
            <a:ext cx="792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89342" y="3868172"/>
            <a:ext cx="786178" cy="36004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9696400" y="3645024"/>
            <a:ext cx="1440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936476" y="5373216"/>
            <a:ext cx="1074210" cy="36004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0200456" y="5148374"/>
            <a:ext cx="792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968208" y="5373216"/>
            <a:ext cx="1008112" cy="36004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7572164" y="5661248"/>
            <a:ext cx="3960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flipV="1">
            <a:off x="1919536" y="5927050"/>
            <a:ext cx="792088" cy="40450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0560496" y="5661248"/>
            <a:ext cx="6480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983432" y="6262364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638098" y="3546903"/>
            <a:ext cx="105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/>
            <a:r>
              <a:rPr lang="zh-CN" altLang="en-US" sz="2800" dirty="0" smtClean="0">
                <a:solidFill>
                  <a:srgbClr val="00B0F0"/>
                </a:solidFill>
                <a:latin typeface="+mn-ea"/>
                <a:ea typeface="+mn-ea"/>
              </a:rPr>
              <a:t>次数</a:t>
            </a:r>
            <a:endParaRPr lang="zh-CN" altLang="en-US" sz="2800" dirty="0">
              <a:solidFill>
                <a:srgbClr val="00B0F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1" grpId="0" animBg="1"/>
      <p:bldP spid="12" grpId="0" animBg="1"/>
      <p:bldP spid="19" grpId="0" animBg="1"/>
      <p:bldP spid="24" grpId="0" animBg="1"/>
      <p:bldP spid="27" grpId="0" animBg="1"/>
      <p:bldP spid="30" grpId="0" animBg="1"/>
      <p:bldP spid="33" grpId="0" animBg="1"/>
      <p:bldP spid="36" grpId="0" animBg="1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56609"/>
          <a:stretch>
            <a:fillRect/>
          </a:stretch>
        </p:blipFill>
        <p:spPr>
          <a:xfrm>
            <a:off x="911424" y="836712"/>
            <a:ext cx="10513168" cy="5232746"/>
          </a:xfrm>
          <a:prstGeom prst="rect">
            <a:avLst/>
          </a:prstGeom>
          <a:ln w="28575">
            <a:solidFill>
              <a:srgbClr val="33CCFF"/>
            </a:solidFill>
          </a:ln>
        </p:spPr>
      </p:pic>
      <p:sp>
        <p:nvSpPr>
          <p:cNvPr id="4" name="椭圆 3"/>
          <p:cNvSpPr/>
          <p:nvPr/>
        </p:nvSpPr>
        <p:spPr>
          <a:xfrm>
            <a:off x="6312024" y="917538"/>
            <a:ext cx="1152128" cy="495238"/>
          </a:xfrm>
          <a:prstGeom prst="ellipse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03912" y="273079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/>
            <a:r>
              <a:rPr lang="en-US" altLang="zh-CN" sz="2800" i="1" dirty="0" smtClean="0">
                <a:solidFill>
                  <a:srgbClr val="00B0F0"/>
                </a:solidFill>
              </a:rPr>
              <a:t>n</a:t>
            </a:r>
            <a:r>
              <a:rPr lang="en-US" altLang="zh-CN" sz="2800" dirty="0" smtClean="0">
                <a:solidFill>
                  <a:srgbClr val="00B0F0"/>
                </a:solidFill>
              </a:rPr>
              <a:t>. </a:t>
            </a:r>
            <a:r>
              <a:rPr lang="zh-CN" altLang="en-US" sz="2800" dirty="0" smtClean="0">
                <a:solidFill>
                  <a:srgbClr val="00B0F0"/>
                </a:solidFill>
              </a:rPr>
              <a:t>电视节目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电视机</a:t>
            </a:r>
            <a:endParaRPr lang="zh-CN" altLang="en-US" sz="2800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120336" y="2132856"/>
            <a:ext cx="1152128" cy="495238"/>
          </a:xfrm>
          <a:prstGeom prst="ellipse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24192" y="2492896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/>
            <a:r>
              <a:rPr lang="en-US" altLang="zh-CN" sz="2800" i="1" dirty="0" smtClean="0">
                <a:solidFill>
                  <a:srgbClr val="00B0F0"/>
                </a:solidFill>
              </a:rPr>
              <a:t>conj. </a:t>
            </a:r>
            <a:r>
              <a:rPr lang="zh-CN" altLang="en-US" sz="2800" dirty="0" smtClean="0">
                <a:solidFill>
                  <a:srgbClr val="00B0F0"/>
                </a:solidFill>
              </a:rPr>
              <a:t>虽然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尽管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即使</a:t>
            </a:r>
            <a:endParaRPr lang="zh-CN" altLang="en-US" sz="2800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11624" y="4293096"/>
            <a:ext cx="1080120" cy="495238"/>
          </a:xfrm>
          <a:prstGeom prst="ellipse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91744" y="3991073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/>
            <a:r>
              <a:rPr lang="en-US" altLang="zh-CN" sz="2800" i="1" dirty="0" smtClean="0">
                <a:solidFill>
                  <a:srgbClr val="00B0F0"/>
                </a:solidFill>
              </a:rPr>
              <a:t>prep</a:t>
            </a:r>
            <a:r>
              <a:rPr lang="en-US" altLang="zh-CN" sz="2800" dirty="0" smtClean="0">
                <a:solidFill>
                  <a:srgbClr val="00B0F0"/>
                </a:solidFill>
              </a:rPr>
              <a:t>. </a:t>
            </a:r>
            <a:r>
              <a:rPr lang="zh-CN" altLang="en-US" sz="2800" dirty="0" smtClean="0">
                <a:solidFill>
                  <a:srgbClr val="00B0F0"/>
                </a:solidFill>
              </a:rPr>
              <a:t>以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凭借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穿过</a:t>
            </a:r>
            <a:endParaRPr lang="zh-CN" altLang="en-US" sz="2800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488488" y="4365739"/>
            <a:ext cx="1080120" cy="495238"/>
          </a:xfrm>
          <a:prstGeom prst="ellipse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52184" y="3095086"/>
            <a:ext cx="3528392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 i="1" dirty="0" smtClean="0">
                <a:solidFill>
                  <a:srgbClr val="00B0F0"/>
                </a:solidFill>
              </a:rPr>
              <a:t>such  adj. &amp; pron</a:t>
            </a:r>
            <a:r>
              <a:rPr lang="en-US" altLang="zh-CN" sz="2800" dirty="0" smtClean="0">
                <a:solidFill>
                  <a:srgbClr val="00B0F0"/>
                </a:solidFill>
              </a:rPr>
              <a:t>. </a:t>
            </a:r>
            <a:r>
              <a:rPr lang="zh-CN" altLang="en-US" sz="2800" dirty="0" smtClean="0">
                <a:solidFill>
                  <a:srgbClr val="00B0F0"/>
                </a:solidFill>
              </a:rPr>
              <a:t>这样的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那样的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类似的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54361" y="4725144"/>
            <a:ext cx="352839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800" dirty="0" smtClean="0">
                <a:solidFill>
                  <a:srgbClr val="00B0F0"/>
                </a:solidFill>
              </a:rPr>
              <a:t>例如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像</a:t>
            </a:r>
            <a:r>
              <a:rPr lang="en-US" altLang="zh-CN" sz="2800" dirty="0" smtClean="0">
                <a:solidFill>
                  <a:srgbClr val="00B0F0"/>
                </a:solidFill>
                <a:latin typeface="+mn-ea"/>
                <a:ea typeface="+mn-ea"/>
              </a:rPr>
              <a:t>……</a:t>
            </a:r>
            <a:r>
              <a:rPr lang="zh-CN" altLang="en-US" sz="2800" dirty="0" smtClean="0">
                <a:solidFill>
                  <a:srgbClr val="00B0F0"/>
                </a:solidFill>
              </a:rPr>
              <a:t>这样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11424" y="5556954"/>
            <a:ext cx="1152128" cy="495238"/>
          </a:xfrm>
          <a:prstGeom prst="ellipse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7814" y="6069458"/>
            <a:ext cx="2951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/>
            <a:r>
              <a:rPr lang="en-US" altLang="zh-CN" sz="2800" i="1" dirty="0" smtClean="0">
                <a:solidFill>
                  <a:srgbClr val="00B0F0"/>
                </a:solidFill>
              </a:rPr>
              <a:t>adv</a:t>
            </a:r>
            <a:r>
              <a:rPr lang="en-US" altLang="zh-CN" sz="2800" dirty="0" smtClean="0">
                <a:solidFill>
                  <a:srgbClr val="00B0F0"/>
                </a:solidFill>
              </a:rPr>
              <a:t>. </a:t>
            </a:r>
            <a:r>
              <a:rPr lang="zh-CN" altLang="en-US" sz="2800" dirty="0" smtClean="0">
                <a:solidFill>
                  <a:srgbClr val="00B0F0"/>
                </a:solidFill>
              </a:rPr>
              <a:t>在一起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共同</a:t>
            </a:r>
            <a:endParaRPr lang="zh-CN" altLang="en-US" sz="2800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480747" y="5530295"/>
            <a:ext cx="471237" cy="495238"/>
          </a:xfrm>
          <a:prstGeom prst="ellipse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68660" y="6074132"/>
            <a:ext cx="309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/>
            <a:r>
              <a:rPr lang="en-US" altLang="zh-CN" sz="2800" i="1" dirty="0" smtClean="0">
                <a:solidFill>
                  <a:srgbClr val="00B0F0"/>
                </a:solidFill>
              </a:rPr>
              <a:t>v</a:t>
            </a:r>
            <a:r>
              <a:rPr lang="en-US" altLang="zh-CN" sz="2800" dirty="0" smtClean="0">
                <a:solidFill>
                  <a:srgbClr val="00B0F0"/>
                </a:solidFill>
              </a:rPr>
              <a:t>. </a:t>
            </a:r>
            <a:r>
              <a:rPr lang="zh-CN" altLang="en-US" sz="2800" dirty="0" smtClean="0">
                <a:solidFill>
                  <a:srgbClr val="00B0F0"/>
                </a:solidFill>
              </a:rPr>
              <a:t>消失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灭亡</a:t>
            </a:r>
            <a:r>
              <a:rPr lang="en-US" altLang="zh-CN" sz="2800" dirty="0" smtClean="0">
                <a:solidFill>
                  <a:srgbClr val="00B0F0"/>
                </a:solidFill>
              </a:rPr>
              <a:t>; </a:t>
            </a:r>
            <a:r>
              <a:rPr lang="zh-CN" altLang="en-US" sz="2800" dirty="0" smtClean="0">
                <a:solidFill>
                  <a:srgbClr val="00B0F0"/>
                </a:solidFill>
              </a:rPr>
              <a:t>死亡</a:t>
            </a:r>
            <a:endParaRPr lang="zh-CN" altLang="en-US" sz="2800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22598" y="1628800"/>
            <a:ext cx="896938" cy="36004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0632504" y="1340768"/>
            <a:ext cx="5040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384032" y="1650298"/>
            <a:ext cx="720080" cy="36004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015880" y="1988840"/>
            <a:ext cx="1296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207568" y="2276872"/>
            <a:ext cx="756084" cy="36004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057028" y="2589956"/>
            <a:ext cx="10409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696049" y="2276872"/>
            <a:ext cx="976015" cy="360040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00FF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4368660" y="2636912"/>
            <a:ext cx="12232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1" grpId="0" animBg="1"/>
      <p:bldP spid="12" grpId="0"/>
      <p:bldP spid="14" grpId="0"/>
      <p:bldP spid="15" grpId="0" animBg="1"/>
      <p:bldP spid="16" grpId="0"/>
      <p:bldP spid="18" grpId="0" animBg="1"/>
      <p:bldP spid="19" grpId="0"/>
      <p:bldP spid="20" grpId="0" animBg="1"/>
      <p:bldP spid="23" grpId="0" animBg="1"/>
      <p:bldP spid="26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381" y="1800148"/>
            <a:ext cx="4708251" cy="4221140"/>
          </a:xfrm>
          <a:prstGeom prst="rect">
            <a:avLst/>
          </a:prstGeom>
        </p:spPr>
      </p:pic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695400" y="1988840"/>
            <a:ext cx="609294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CC00FF"/>
                </a:solidFill>
                <a:latin typeface="Times New Roman" panose="02020603050405020304" pitchFamily="18" charset="0"/>
              </a:rPr>
              <a:t>What is the article mainly about?</a:t>
            </a:r>
            <a:endParaRPr lang="en-US" altLang="zh-CN" sz="3200" b="1" dirty="0">
              <a:solidFill>
                <a:srgbClr val="CC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6337" y="908256"/>
            <a:ext cx="8674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Skim the passage and answer the question.</a:t>
            </a:r>
            <a:endParaRPr lang="en-US" altLang="zh-CN" sz="32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0210" y="2701378"/>
            <a:ext cx="6168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3200" b="1" dirty="0">
                <a:latin typeface="Times New Roman" panose="02020603050405020304" pitchFamily="18" charset="0"/>
              </a:rPr>
              <a:t>A. It’s about the best way to relax.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400" y="3366980"/>
            <a:ext cx="650983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</a:rPr>
              <a:t>B. The results of the survey about the students’ free time activities.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1" descr="选择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615389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464152" y="2132856"/>
            <a:ext cx="3677948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sz="3200" dirty="0" smtClean="0">
                <a:solidFill>
                  <a:srgbClr val="CC00FF"/>
                </a:solidFill>
              </a:rPr>
              <a:t>Skimming (</a:t>
            </a:r>
            <a:r>
              <a:rPr lang="zh-CN" altLang="en-US" sz="3200" dirty="0">
                <a:solidFill>
                  <a:srgbClr val="CC00FF"/>
                </a:solidFill>
              </a:rPr>
              <a:t>略读</a:t>
            </a:r>
            <a:r>
              <a:rPr lang="en-US" altLang="zh-CN" sz="3200" dirty="0">
                <a:solidFill>
                  <a:srgbClr val="CC00FF"/>
                </a:solidFill>
              </a:rPr>
              <a:t>)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eaLnBrk="0" hangingPunct="0">
              <a:lnSpc>
                <a:spcPct val="11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sz="3200" dirty="0">
                <a:solidFill>
                  <a:srgbClr val="C00000"/>
                </a:solidFill>
              </a:rPr>
              <a:t>This means looking quickly through a passage to find the main idea without reading every word.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49" y="1493495"/>
            <a:ext cx="4365957" cy="42248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96333" y="908720"/>
            <a:ext cx="8672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the passage and answer the question.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6333" y="1725993"/>
            <a:ext cx="7024023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latin typeface="Times New Roman" panose="02020603050405020304" pitchFamily="18" charset="0"/>
              </a:rPr>
              <a:t>What free time activities are mentioned in the passage ?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6792" y="2960780"/>
            <a:ext cx="5935215" cy="122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Exercise, use of the Internet and 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watching TV.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86850" y="1868119"/>
            <a:ext cx="3923171" cy="330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spcAft>
                <a:spcPts val="0"/>
              </a:spcAft>
            </a:pPr>
            <a:r>
              <a:rPr lang="en-US" altLang="zh-CN" sz="3200" dirty="0" smtClean="0">
                <a:solidFill>
                  <a:srgbClr val="CC00FF"/>
                </a:solidFill>
              </a:rPr>
              <a:t>Scanning (</a:t>
            </a:r>
            <a:r>
              <a:rPr lang="zh-CN" altLang="en-US" sz="3200" dirty="0">
                <a:solidFill>
                  <a:srgbClr val="CC00FF"/>
                </a:solidFill>
              </a:rPr>
              <a:t>浏览</a:t>
            </a:r>
            <a:r>
              <a:rPr lang="en-US" altLang="zh-CN" sz="3200" dirty="0">
                <a:solidFill>
                  <a:srgbClr val="CC00FF"/>
                </a:solidFill>
              </a:rPr>
              <a:t>)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eaLnBrk="0" hangingPunct="0">
              <a:lnSpc>
                <a:spcPct val="110000"/>
              </a:lnSpc>
              <a:spcAft>
                <a:spcPts val="0"/>
              </a:spcAft>
            </a:pPr>
            <a:r>
              <a:rPr lang="en-US" altLang="zh-CN" sz="3200" dirty="0">
                <a:solidFill>
                  <a:srgbClr val="C00000"/>
                </a:solidFill>
              </a:rPr>
              <a:t>This means moving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your eyes quickly down the page to find specific information.</a:t>
            </a:r>
            <a:endParaRPr lang="en-US" altLang="zh-CN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Text Box 6"/>
          <p:cNvSpPr txBox="1">
            <a:spLocks noChangeArrowheads="1"/>
          </p:cNvSpPr>
          <p:nvPr/>
        </p:nvSpPr>
        <p:spPr bwMode="auto">
          <a:xfrm>
            <a:off x="1343472" y="2348880"/>
            <a:ext cx="9793089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  <a:defRPr sz="3200"/>
            </a:lvl1pPr>
            <a:lvl2pPr marL="911225" indent="-285750" eaLnBrk="0" hangingPunct="0">
              <a:defRPr sz="3200"/>
            </a:lvl2pPr>
            <a:lvl3pPr marL="1319530" indent="-228600" eaLnBrk="0" hangingPunct="0">
              <a:defRPr sz="3200"/>
            </a:lvl3pPr>
            <a:lvl4pPr marL="1727200" indent="-228600" eaLnBrk="0" hangingPunct="0">
              <a:defRPr sz="3200"/>
            </a:lvl4pPr>
            <a:lvl5pPr marL="2135505" indent="-228600" eaLnBrk="0" hangingPunct="0">
              <a:defRPr sz="3200"/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9pPr>
          </a:lstStyle>
          <a:p>
            <a:r>
              <a:rPr lang="en-US" altLang="zh-CN" dirty="0"/>
              <a:t>To read and understand the article </a:t>
            </a:r>
            <a:r>
              <a:rPr lang="en-US" altLang="zh-CN" dirty="0" smtClean="0"/>
              <a:t>about </a:t>
            </a:r>
            <a:r>
              <a:rPr lang="en-US" altLang="zh-CN" dirty="0"/>
              <a:t>the free time activities of No. 5 High School </a:t>
            </a:r>
            <a:r>
              <a:rPr lang="en-US" altLang="zh-CN" dirty="0" smtClean="0"/>
              <a:t>students </a:t>
            </a:r>
            <a:endParaRPr lang="en-US" altLang="zh-CN" dirty="0"/>
          </a:p>
          <a:p>
            <a:r>
              <a:rPr lang="en-US" altLang="zh-CN" dirty="0"/>
              <a:t>To understand and learn to describe the pie </a:t>
            </a:r>
            <a:r>
              <a:rPr lang="en-US" altLang="zh-CN" dirty="0" smtClean="0"/>
              <a:t>charts </a:t>
            </a:r>
            <a:endParaRPr lang="en-US" altLang="zh-CN" dirty="0"/>
          </a:p>
          <a:p>
            <a:r>
              <a:rPr lang="en-US" altLang="zh-CN" dirty="0"/>
              <a:t>To learn some new words and useful </a:t>
            </a:r>
            <a:r>
              <a:rPr lang="en-US" altLang="zh-CN" dirty="0" smtClean="0"/>
              <a:t>expressions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836712"/>
            <a:ext cx="4846740" cy="13229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27448" y="476672"/>
            <a:ext cx="962330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Read the article again and 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977270" y="1264974"/>
            <a:ext cx="10440838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/>
              <a:t>1. What percent of the students do not exercise at all?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2</a:t>
            </a:r>
            <a:r>
              <a:rPr lang="en-US" altLang="zh-CN" dirty="0"/>
              <a:t>. What percent of the students use the Internet every day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373606" y="2898570"/>
            <a:ext cx="9762953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Ninety percent of the students use the Internet every day.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373607" y="1769030"/>
            <a:ext cx="9281457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Twenty percent of the students do not exercise at all.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270" y="3933056"/>
            <a:ext cx="10333334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3. How often do most students watch TV? What do they usually watch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356815" y="5108762"/>
            <a:ext cx="9901286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Most students watch TV every day. They usually watch game shows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59111"/>
            <a:ext cx="931465" cy="93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260648"/>
            <a:ext cx="792088" cy="7920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44167"/>
          <a:stretch>
            <a:fillRect/>
          </a:stretch>
        </p:blipFill>
        <p:spPr>
          <a:xfrm>
            <a:off x="911424" y="116632"/>
            <a:ext cx="10476241" cy="640871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1055440" y="293167"/>
            <a:ext cx="7056784" cy="615553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默读课文，摘出有关百分数的句子。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70906" y="3103390"/>
            <a:ext cx="84969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549236" y="3094012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17862" y="3717032"/>
            <a:ext cx="48965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086914" y="3717032"/>
            <a:ext cx="49870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95958" y="4280570"/>
            <a:ext cx="1596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783632" y="4293096"/>
            <a:ext cx="50405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947570" y="5132140"/>
            <a:ext cx="40418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17862" y="5755160"/>
            <a:ext cx="51316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299498" y="5733256"/>
            <a:ext cx="49685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017862" y="6284268"/>
            <a:ext cx="25658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56609"/>
          <a:stretch>
            <a:fillRect/>
          </a:stretch>
        </p:blipFill>
        <p:spPr>
          <a:xfrm>
            <a:off x="911424" y="620688"/>
            <a:ext cx="10513168" cy="5232746"/>
          </a:xfrm>
          <a:prstGeom prst="rect">
            <a:avLst/>
          </a:prstGeom>
          <a:ln w="28575">
            <a:solidFill>
              <a:srgbClr val="33CCFF"/>
            </a:solidFill>
          </a:ln>
        </p:spPr>
      </p:pic>
      <p:cxnSp>
        <p:nvCxnSpPr>
          <p:cNvPr id="4" name="直接连接符 3"/>
          <p:cNvCxnSpPr/>
          <p:nvPr/>
        </p:nvCxnSpPr>
        <p:spPr>
          <a:xfrm>
            <a:off x="9984432" y="1243708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11424" y="1844824"/>
            <a:ext cx="70567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134128" y="1832298"/>
            <a:ext cx="2952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23950" y="2408362"/>
            <a:ext cx="2808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885656" y="2445940"/>
            <a:ext cx="50405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25" y="5826638"/>
            <a:ext cx="3022327" cy="9698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7" y="5157317"/>
            <a:ext cx="7128642" cy="11904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4424101"/>
            <a:ext cx="4433059" cy="9698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366695"/>
            <a:ext cx="7128642" cy="1190457"/>
          </a:xfrm>
          <a:prstGeom prst="rect">
            <a:avLst/>
          </a:prstGeom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43244" y="347787"/>
            <a:ext cx="10297144" cy="16753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Choose one of these free time activities or think of your own. Then ask your classmates how often they do this activity and make a pie chart.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35"/>
          <p:cNvSpPr txBox="1">
            <a:spLocks noChangeArrowheads="1"/>
          </p:cNvSpPr>
          <p:nvPr/>
        </p:nvSpPr>
        <p:spPr bwMode="auto">
          <a:xfrm>
            <a:off x="1847528" y="2105053"/>
            <a:ext cx="8496944" cy="117570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play computer games,</a:t>
            </a:r>
            <a:r>
              <a:rPr lang="zh-CN" altLang="en-US" sz="3200" dirty="0">
                <a:solidFill>
                  <a:srgbClr val="FF0000"/>
                </a:solidFill>
              </a:rPr>
              <a:t>  </a:t>
            </a:r>
            <a:r>
              <a:rPr lang="en-US" altLang="zh-CN" sz="3200" dirty="0">
                <a:solidFill>
                  <a:srgbClr val="FF0000"/>
                </a:solidFill>
              </a:rPr>
              <a:t>read books, </a:t>
            </a:r>
            <a:r>
              <a:rPr lang="en-US" altLang="zh-CN" sz="3200" dirty="0" smtClean="0">
                <a:solidFill>
                  <a:srgbClr val="FF0000"/>
                </a:solidFill>
              </a:rPr>
              <a:t>go </a:t>
            </a:r>
            <a:r>
              <a:rPr lang="en-US" altLang="zh-CN" sz="3200" dirty="0">
                <a:solidFill>
                  <a:srgbClr val="FF0000"/>
                </a:solidFill>
              </a:rPr>
              <a:t>shopping,           draw </a:t>
            </a:r>
            <a:r>
              <a:rPr lang="en-US" altLang="zh-CN" sz="3200" dirty="0" smtClean="0">
                <a:solidFill>
                  <a:srgbClr val="FF0000"/>
                </a:solidFill>
              </a:rPr>
              <a:t>pictures,  play </a:t>
            </a:r>
            <a:r>
              <a:rPr lang="en-US" altLang="zh-CN" sz="3200" dirty="0">
                <a:solidFill>
                  <a:srgbClr val="FF0000"/>
                </a:solidFill>
              </a:rPr>
              <a:t>sports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17406" y="3744514"/>
            <a:ext cx="5506636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How often do you play sports?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84033" y="4625902"/>
            <a:ext cx="3273653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1-3 times a week. </a:t>
            </a:r>
            <a:endParaRPr lang="zh-CN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1994381" y="5475810"/>
            <a:ext cx="5499198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How often do you read books?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24042" y="6082647"/>
            <a:ext cx="2055178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Every day.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1" y="736692"/>
            <a:ext cx="897583" cy="897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06" name="Group 38"/>
          <p:cNvGraphicFramePr>
            <a:graphicFrameLocks noGrp="1"/>
          </p:cNvGraphicFramePr>
          <p:nvPr/>
        </p:nvGraphicFramePr>
        <p:xfrm>
          <a:off x="1919536" y="822535"/>
          <a:ext cx="9433544" cy="252259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104456"/>
                <a:gridCol w="5329088"/>
              </a:tblGrid>
              <a:tr h="6480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often do you…?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Numbers of classmates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647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1-3 times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647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4-6 times a week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every day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184232" y="1532905"/>
            <a:ext cx="13319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20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184233" y="2147268"/>
            <a:ext cx="1152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8147719" y="2756868"/>
            <a:ext cx="863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饼形 7"/>
          <p:cNvSpPr/>
          <p:nvPr/>
        </p:nvSpPr>
        <p:spPr bwMode="auto">
          <a:xfrm rot="1959338">
            <a:off x="4779370" y="4384451"/>
            <a:ext cx="2230438" cy="2087562"/>
          </a:xfrm>
          <a:prstGeom prst="pie">
            <a:avLst>
              <a:gd name="adj1" fmla="val 16066575"/>
              <a:gd name="adj2" fmla="val 5207168"/>
            </a:avLst>
          </a:prstGeom>
          <a:solidFill>
            <a:srgbClr val="33C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0" h="38100"/>
              <a:bevelB w="19050"/>
            </a:sp3d>
          </a:bodyPr>
          <a:lstStyle/>
          <a:p>
            <a:pPr algn="ctr">
              <a:defRPr/>
            </a:pPr>
            <a:endParaRPr lang="zh-CN" altLang="en-US" sz="3200" b="0">
              <a:solidFill>
                <a:schemeClr val="tx1"/>
              </a:solidFill>
            </a:endParaRPr>
          </a:p>
        </p:txBody>
      </p:sp>
      <p:sp>
        <p:nvSpPr>
          <p:cNvPr id="9" name="饼形 8"/>
          <p:cNvSpPr/>
          <p:nvPr/>
        </p:nvSpPr>
        <p:spPr bwMode="auto">
          <a:xfrm rot="1112696">
            <a:off x="4751598" y="4333449"/>
            <a:ext cx="2230437" cy="2087562"/>
          </a:xfrm>
          <a:prstGeom prst="pie">
            <a:avLst>
              <a:gd name="adj1" fmla="val 11497569"/>
              <a:gd name="adj2" fmla="val 16861321"/>
            </a:avLst>
          </a:prstGeom>
          <a:solidFill>
            <a:srgbClr val="33C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0" h="38100"/>
              <a:bevelB w="19050"/>
            </a:sp3d>
          </a:bodyPr>
          <a:lstStyle/>
          <a:p>
            <a:pPr algn="ctr">
              <a:defRPr/>
            </a:pPr>
            <a:endParaRPr lang="zh-CN" altLang="en-US" sz="3200" b="0">
              <a:solidFill>
                <a:schemeClr val="tx1"/>
              </a:solidFill>
            </a:endParaRPr>
          </a:p>
        </p:txBody>
      </p:sp>
      <p:sp>
        <p:nvSpPr>
          <p:cNvPr id="10" name="饼形 15"/>
          <p:cNvSpPr/>
          <p:nvPr/>
        </p:nvSpPr>
        <p:spPr bwMode="auto">
          <a:xfrm rot="-1479508">
            <a:off x="4695748" y="4380270"/>
            <a:ext cx="2190526" cy="2055348"/>
          </a:xfrm>
          <a:custGeom>
            <a:avLst/>
            <a:gdLst>
              <a:gd name="T0" fmla="*/ 2230437 w 2230437"/>
              <a:gd name="T1" fmla="*/ 1043781 h 2087562"/>
              <a:gd name="T2" fmla="*/ 1115219 w 2230437"/>
              <a:gd name="T3" fmla="*/ 2087562 h 2087562"/>
              <a:gd name="T4" fmla="*/ 0 w 2230437"/>
              <a:gd name="T5" fmla="*/ 1043781 h 2087562"/>
              <a:gd name="T6" fmla="*/ 1115219 w 2230437"/>
              <a:gd name="T7" fmla="*/ 0 h 2087562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326640 w 2230437"/>
              <a:gd name="T13" fmla="*/ 305716 h 2087562"/>
              <a:gd name="T14" fmla="*/ 1903797 w 2230437"/>
              <a:gd name="T15" fmla="*/ 1781846 h 20875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30437" h="2087562">
                <a:moveTo>
                  <a:pt x="250433" y="1702846"/>
                </a:moveTo>
                <a:lnTo>
                  <a:pt x="250433" y="1702845"/>
                </a:lnTo>
                <a:cubicBezTo>
                  <a:pt x="88447" y="1516656"/>
                  <a:pt x="0" y="1283889"/>
                  <a:pt x="0" y="1043781"/>
                </a:cubicBezTo>
                <a:cubicBezTo>
                  <a:pt x="0" y="686176"/>
                  <a:pt x="195600" y="353463"/>
                  <a:pt x="518352" y="162073"/>
                </a:cubicBezTo>
                <a:lnTo>
                  <a:pt x="1115219" y="1043781"/>
                </a:lnTo>
                <a:close/>
              </a:path>
            </a:pathLst>
          </a:custGeom>
          <a:solidFill>
            <a:srgbClr val="33CCFF"/>
          </a:solidFill>
          <a:ln w="25400" cap="flat" cmpd="sng" algn="ctr">
            <a:solidFill>
              <a:srgbClr val="00B0F0"/>
            </a:solidFill>
            <a:prstDash val="solid"/>
            <a:round/>
          </a:ln>
        </p:spPr>
        <p:txBody>
          <a:bodyPr anchor="ctr"/>
          <a:lstStyle/>
          <a:p>
            <a:endParaRPr lang="zh-CN" altLang="en-US" sz="320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75266" y="4361004"/>
            <a:ext cx="356393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 %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4-6 times a week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4716877" y="3391885"/>
            <a:ext cx="2099203" cy="5847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play </a:t>
            </a: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sports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118184" y="5563762"/>
            <a:ext cx="457200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 %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1-3  times a week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6148307" y="3921556"/>
            <a:ext cx="331311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 %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every day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 flipV="1">
            <a:off x="5830960" y="4279029"/>
            <a:ext cx="1241469" cy="18093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166402" y="5143280"/>
            <a:ext cx="437138" cy="45597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856438" y="5601235"/>
            <a:ext cx="7921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50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2062716" y="4426090"/>
            <a:ext cx="863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25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7229394" y="3986642"/>
            <a:ext cx="7921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25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-1857"/>
            <a:ext cx="2290330" cy="855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1343472" y="1052736"/>
            <a:ext cx="4876002" cy="535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 smtClean="0"/>
              <a:t>看电视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r>
              <a:rPr lang="zh-CN" altLang="en-US" sz="3200" dirty="0" smtClean="0"/>
              <a:t>去</a:t>
            </a:r>
            <a:r>
              <a:rPr lang="zh-CN" altLang="en-US" sz="3200" dirty="0"/>
              <a:t>看电影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玩电脑游戏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做运动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 smtClean="0"/>
              <a:t>使用</a:t>
            </a:r>
            <a:r>
              <a:rPr lang="zh-CN" altLang="en-US" sz="3200" dirty="0"/>
              <a:t>互联网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去野营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 smtClean="0"/>
              <a:t>询问</a:t>
            </a:r>
            <a:r>
              <a:rPr lang="zh-CN" altLang="en-US" sz="3200" dirty="0"/>
              <a:t>某人关于某</a:t>
            </a:r>
            <a:r>
              <a:rPr lang="zh-CN" altLang="en-US" sz="3200" dirty="0" smtClean="0"/>
              <a:t>事的情况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 smtClean="0"/>
              <a:t>上网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问题的</a:t>
            </a:r>
            <a:r>
              <a:rPr lang="zh-CN" altLang="en-US" sz="3200" dirty="0" smtClean="0"/>
              <a:t>答案</a:t>
            </a:r>
            <a:endParaRPr lang="zh-CN" altLang="en-US" sz="3200" dirty="0"/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6302469" y="1052736"/>
            <a:ext cx="4908557" cy="5359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w</a:t>
            </a:r>
            <a:r>
              <a:rPr lang="en-US" altLang="zh-CN" sz="3200" dirty="0" smtClean="0">
                <a:solidFill>
                  <a:srgbClr val="FF0000"/>
                </a:solidFill>
              </a:rPr>
              <a:t>atch TV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go to the movies 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play computer </a:t>
            </a:r>
            <a:r>
              <a:rPr lang="en-US" altLang="zh-CN" sz="3200" dirty="0" smtClean="0">
                <a:solidFill>
                  <a:srgbClr val="FF0000"/>
                </a:solidFill>
              </a:rPr>
              <a:t>games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play </a:t>
            </a:r>
            <a:r>
              <a:rPr lang="en-US" altLang="zh-CN" sz="3200" dirty="0" smtClean="0">
                <a:solidFill>
                  <a:srgbClr val="FF0000"/>
                </a:solidFill>
              </a:rPr>
              <a:t>sports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use the Internet 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go </a:t>
            </a:r>
            <a:r>
              <a:rPr lang="en-US" altLang="zh-CN" sz="3200" dirty="0" smtClean="0">
                <a:solidFill>
                  <a:srgbClr val="FF0000"/>
                </a:solidFill>
              </a:rPr>
              <a:t>camping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ask </a:t>
            </a:r>
            <a:r>
              <a:rPr lang="en-US" altLang="zh-CN" sz="3200" dirty="0">
                <a:solidFill>
                  <a:srgbClr val="FF0000"/>
                </a:solidFill>
              </a:rPr>
              <a:t>sb. about </a:t>
            </a:r>
            <a:r>
              <a:rPr lang="en-US" altLang="zh-CN" sz="3200" dirty="0" err="1">
                <a:solidFill>
                  <a:srgbClr val="FF0000"/>
                </a:solidFill>
              </a:rPr>
              <a:t>sth</a:t>
            </a:r>
            <a:r>
              <a:rPr lang="en-US" altLang="zh-CN" sz="3200" dirty="0">
                <a:solidFill>
                  <a:srgbClr val="FF0000"/>
                </a:solidFill>
              </a:rPr>
              <a:t>.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go </a:t>
            </a:r>
            <a:r>
              <a:rPr lang="en-US" altLang="zh-CN" sz="3200" dirty="0">
                <a:solidFill>
                  <a:srgbClr val="FF0000"/>
                </a:solidFill>
              </a:rPr>
              <a:t>online 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the </a:t>
            </a:r>
            <a:r>
              <a:rPr lang="en-US" altLang="zh-CN" sz="3200" dirty="0">
                <a:solidFill>
                  <a:srgbClr val="FF0000"/>
                </a:solidFill>
              </a:rPr>
              <a:t>answer to the </a:t>
            </a:r>
            <a:r>
              <a:rPr lang="en-US" altLang="zh-CN" sz="3200" dirty="0" smtClean="0">
                <a:solidFill>
                  <a:srgbClr val="FF0000"/>
                </a:solidFill>
              </a:rPr>
              <a:t>question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73" y="159674"/>
            <a:ext cx="3816424" cy="1040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5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5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5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5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52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52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8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8390" y="1030084"/>
            <a:ext cx="48965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百分之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r>
              <a:rPr lang="zh-CN" altLang="en-US" sz="3200" dirty="0">
                <a:solidFill>
                  <a:srgbClr val="000000"/>
                </a:solidFill>
              </a:rPr>
              <a:t>的学生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000000"/>
                </a:solidFill>
              </a:rPr>
              <a:t>例如</a:t>
            </a:r>
            <a:r>
              <a:rPr lang="zh-CN" altLang="en-US" sz="3200" dirty="0">
                <a:solidFill>
                  <a:srgbClr val="000000"/>
                </a:solidFill>
              </a:rPr>
              <a:t>；像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这样</a:t>
            </a:r>
            <a:endParaRPr lang="zh-CN" altLang="en-US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000000"/>
                </a:solidFill>
              </a:rPr>
              <a:t>旧习</a:t>
            </a:r>
            <a:r>
              <a:rPr lang="zh-CN" altLang="en-US" sz="3200" dirty="0">
                <a:solidFill>
                  <a:srgbClr val="000000"/>
                </a:solidFill>
              </a:rPr>
              <a:t>难</a:t>
            </a:r>
            <a:r>
              <a:rPr lang="zh-CN" altLang="en-US" sz="3200" dirty="0" smtClean="0">
                <a:solidFill>
                  <a:srgbClr val="000000"/>
                </a:solidFill>
              </a:rPr>
              <a:t>改。</a:t>
            </a:r>
            <a:endParaRPr lang="en-US" altLang="zh-CN" sz="3200" dirty="0" smtClean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</a:rPr>
              <a:t>所以赶快锻炼起来，</a:t>
            </a:r>
            <a:r>
              <a:rPr lang="zh-CN" altLang="en-US" sz="3200" dirty="0" smtClean="0">
                <a:solidFill>
                  <a:srgbClr val="000000"/>
                </a:solidFill>
              </a:rPr>
              <a:t>不要</a:t>
            </a:r>
            <a:endParaRPr lang="en-US" altLang="zh-CN" sz="3200" dirty="0" smtClean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000000"/>
                </a:solidFill>
              </a:rPr>
              <a:t>等到</a:t>
            </a:r>
            <a:r>
              <a:rPr lang="zh-CN" altLang="en-US" sz="3200" dirty="0">
                <a:solidFill>
                  <a:srgbClr val="000000"/>
                </a:solidFill>
              </a:rPr>
              <a:t>来不及了！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240958" y="1030084"/>
            <a:ext cx="532765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... percent of the students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such as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Old </a:t>
            </a:r>
            <a:r>
              <a:rPr lang="en-US" altLang="zh-CN" sz="3200" dirty="0">
                <a:solidFill>
                  <a:srgbClr val="FF0000"/>
                </a:solidFill>
              </a:rPr>
              <a:t>habits die hard. 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So start exercising before it's too late!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695400" y="1484784"/>
            <a:ext cx="11017224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58775" indent="-3587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84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句型：</a:t>
            </a:r>
            <a:endParaRPr lang="zh-CN" altLang="en-US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1. </a:t>
            </a:r>
            <a:r>
              <a:rPr lang="en-US" altLang="zh-CN" dirty="0">
                <a:solidFill>
                  <a:srgbClr val="FF0000"/>
                </a:solidFill>
              </a:rPr>
              <a:t>We all know that</a:t>
            </a:r>
            <a:r>
              <a:rPr lang="en-US" altLang="zh-CN" dirty="0"/>
              <a:t> many students often go online, </a:t>
            </a:r>
            <a:r>
              <a:rPr lang="en-US" altLang="zh-CN" dirty="0">
                <a:solidFill>
                  <a:srgbClr val="FF0000"/>
                </a:solidFill>
              </a:rPr>
              <a:t>but we were surprised that</a:t>
            </a:r>
            <a:r>
              <a:rPr lang="en-US" altLang="zh-CN" dirty="0"/>
              <a:t> ninety percent of them use the Internet every day.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2. </a:t>
            </a:r>
            <a:r>
              <a:rPr lang="en-US" altLang="zh-CN" dirty="0">
                <a:solidFill>
                  <a:srgbClr val="FF0000"/>
                </a:solidFill>
              </a:rPr>
              <a:t>It is good to relax by</a:t>
            </a:r>
            <a:r>
              <a:rPr lang="en-US" altLang="zh-CN" dirty="0"/>
              <a:t> using the Internet or watching game shows, but we think </a:t>
            </a:r>
            <a:r>
              <a:rPr lang="en-US" altLang="zh-CN" dirty="0">
                <a:solidFill>
                  <a:srgbClr val="FF0000"/>
                </a:solidFill>
              </a:rPr>
              <a:t>the best way to</a:t>
            </a:r>
            <a:r>
              <a:rPr lang="en-US" altLang="zh-CN" dirty="0"/>
              <a:t> relax </a:t>
            </a:r>
            <a:r>
              <a:rPr lang="en-US" altLang="zh-CN" dirty="0">
                <a:solidFill>
                  <a:srgbClr val="FF0000"/>
                </a:solidFill>
              </a:rPr>
              <a:t>is through</a:t>
            </a:r>
            <a:r>
              <a:rPr lang="en-US" altLang="zh-CN" dirty="0"/>
              <a:t> exercise.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416" y="1280765"/>
            <a:ext cx="10729192" cy="5100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FF"/>
                </a:solidFill>
                <a:cs typeface="宋体" panose="02010600030101010101" pitchFamily="2" charset="-122"/>
              </a:rPr>
              <a:t>I. </a:t>
            </a:r>
            <a:r>
              <a:rPr lang="zh-CN" altLang="en-US" sz="3200" kern="0" dirty="0" smtClean="0">
                <a:solidFill>
                  <a:srgbClr val="0000FF"/>
                </a:solidFill>
                <a:cs typeface="宋体" panose="02010600030101010101" pitchFamily="2" charset="-122"/>
              </a:rPr>
              <a:t>根据</a:t>
            </a:r>
            <a:r>
              <a:rPr lang="zh-CN" altLang="en-US" sz="3200" kern="0" dirty="0">
                <a:solidFill>
                  <a:srgbClr val="0000FF"/>
                </a:solidFill>
                <a:cs typeface="宋体" panose="02010600030101010101" pitchFamily="2" charset="-122"/>
              </a:rPr>
              <a:t>句意及所给首字母提示，补全所缺单词</a:t>
            </a:r>
            <a:r>
              <a:rPr lang="zh-CN" altLang="en-US" sz="3200" kern="0" dirty="0" smtClean="0">
                <a:solidFill>
                  <a:srgbClr val="0000FF"/>
                </a:solidFill>
                <a:cs typeface="宋体" panose="02010600030101010101" pitchFamily="2" charset="-122"/>
              </a:rPr>
              <a:t>。</a:t>
            </a:r>
            <a:endParaRPr lang="en-US" altLang="zh-CN" sz="3200" kern="0" dirty="0" smtClean="0">
              <a:solidFill>
                <a:srgbClr val="0000FF"/>
              </a:solidFill>
              <a:cs typeface="宋体" panose="02010600030101010101" pitchFamily="2" charset="-122"/>
            </a:endParaRPr>
          </a:p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1</a:t>
            </a:r>
            <a:r>
              <a:rPr lang="en-US" altLang="zh-CN" sz="3200" kern="0" dirty="0">
                <a:solidFill>
                  <a:srgbClr val="000000"/>
                </a:solidFill>
              </a:rPr>
              <a:t>. 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Nelly </a:t>
            </a:r>
            <a:r>
              <a:rPr lang="en-US" altLang="zh-CN" sz="3200" kern="0" dirty="0">
                <a:solidFill>
                  <a:srgbClr val="000000"/>
                </a:solidFill>
              </a:rPr>
              <a:t>finished her tests, but she can't get the 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r_______ </a:t>
            </a:r>
            <a:r>
              <a:rPr lang="en-US" altLang="zh-CN" sz="3200" kern="0" dirty="0">
                <a:solidFill>
                  <a:srgbClr val="000000"/>
                </a:solidFill>
              </a:rPr>
              <a:t>right now..</a:t>
            </a:r>
            <a:endParaRPr lang="zh-CN" altLang="zh-CN" sz="3200" kern="100" dirty="0"/>
          </a:p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2. 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Many </a:t>
            </a:r>
            <a:r>
              <a:rPr lang="en-US" altLang="zh-CN" sz="3200" kern="0" dirty="0">
                <a:solidFill>
                  <a:srgbClr val="000000"/>
                </a:solidFill>
              </a:rPr>
              <a:t>people like shopping o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_______. </a:t>
            </a:r>
            <a:r>
              <a:rPr lang="en-US" altLang="zh-CN" sz="3200" kern="0" dirty="0">
                <a:solidFill>
                  <a:srgbClr val="000000"/>
                </a:solidFill>
              </a:rPr>
              <a:t>They think it helps save time..</a:t>
            </a:r>
            <a:endParaRPr lang="zh-CN" altLang="zh-CN" sz="3200" kern="100" dirty="0"/>
          </a:p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3. </a:t>
            </a:r>
            <a:r>
              <a:rPr lang="en-US" altLang="zh-CN" sz="3200" kern="0" dirty="0">
                <a:solidFill>
                  <a:srgbClr val="000000"/>
                </a:solidFill>
              </a:rPr>
              <a:t>There is so much you can learn from good 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w_______ </a:t>
            </a:r>
            <a:r>
              <a:rPr lang="en-US" altLang="zh-CN" sz="3200" kern="0" dirty="0">
                <a:solidFill>
                  <a:srgbClr val="000000"/>
                </a:solidFill>
              </a:rPr>
              <a:t>by reading their books.</a:t>
            </a:r>
            <a:endParaRPr lang="en-US" altLang="zh-CN" sz="3200" kern="0" dirty="0">
              <a:solidFill>
                <a:srgbClr val="000000"/>
              </a:solidFill>
            </a:endParaRPr>
          </a:p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4. </a:t>
            </a:r>
            <a:r>
              <a:rPr lang="en-US" altLang="zh-CN" sz="3200" kern="0" dirty="0">
                <a:solidFill>
                  <a:srgbClr val="000000"/>
                </a:solidFill>
              </a:rPr>
              <a:t>If you get a good night's sleep, it will keep your mind and 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b_______ </a:t>
            </a:r>
            <a:r>
              <a:rPr lang="en-US" altLang="zh-CN" sz="3200" kern="0" dirty="0">
                <a:solidFill>
                  <a:srgbClr val="000000"/>
                </a:solidFill>
              </a:rPr>
              <a:t>at their best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.</a:t>
            </a:r>
            <a:endParaRPr lang="en-US" altLang="zh-CN" sz="3200" kern="0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1"/>
          <a:stretch>
            <a:fillRect/>
          </a:stretch>
        </p:blipFill>
        <p:spPr>
          <a:xfrm>
            <a:off x="3647728" y="370852"/>
            <a:ext cx="4571622" cy="104192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963794" y="1809632"/>
            <a:ext cx="172819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results</a:t>
            </a:r>
            <a:endParaRPr lang="zh-CN" altLang="zh-CN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1466" y="2924944"/>
            <a:ext cx="1728192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online</a:t>
            </a:r>
            <a:endParaRPr lang="zh-CN" altLang="zh-CN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01296" y="5698826"/>
            <a:ext cx="10502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  <a:cs typeface="宋体" panose="02010600030101010101" pitchFamily="2" charset="-122"/>
              </a:rPr>
              <a:t>body</a:t>
            </a:r>
            <a:endParaRPr lang="zh-CN" altLang="en-US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41332" y="4042642"/>
            <a:ext cx="143981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  <a:cs typeface="宋体" panose="02010600030101010101" pitchFamily="2" charset="-122"/>
              </a:rPr>
              <a:t>writers</a:t>
            </a:r>
            <a:endParaRPr lang="zh-CN" altLang="en-US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332656"/>
            <a:ext cx="11161240" cy="6264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05000"/>
              </a:lnSpc>
              <a:spcAft>
                <a:spcPts val="0"/>
              </a:spcAft>
            </a:pPr>
            <a:r>
              <a:rPr lang="en-US" altLang="zh-CN" sz="3200" kern="0" smtClean="0">
                <a:solidFill>
                  <a:srgbClr val="0000FF"/>
                </a:solidFill>
                <a:cs typeface="宋体" panose="02010600030101010101" pitchFamily="2" charset="-122"/>
              </a:rPr>
              <a:t>II. </a:t>
            </a:r>
            <a:r>
              <a:rPr lang="zh-CN" altLang="en-US" sz="3200" kern="0" smtClean="0">
                <a:solidFill>
                  <a:srgbClr val="0000FF"/>
                </a:solidFill>
                <a:cs typeface="宋体" panose="02010600030101010101" pitchFamily="2" charset="-122"/>
              </a:rPr>
              <a:t>根据汉语意思，完成英语句子，每空一词。</a:t>
            </a:r>
            <a:endParaRPr lang="zh-CN" altLang="en-US" sz="3200" kern="0" smtClean="0">
              <a:solidFill>
                <a:srgbClr val="0000FF"/>
              </a:solidFill>
              <a:cs typeface="宋体" panose="02010600030101010101" pitchFamily="2" charset="-122"/>
            </a:endParaRPr>
          </a:p>
          <a:p>
            <a:pPr marL="450850" indent="-450850">
              <a:lnSpc>
                <a:spcPct val="105000"/>
              </a:lnSpc>
              <a:spcAft>
                <a:spcPts val="0"/>
              </a:spcAft>
            </a:pPr>
            <a:r>
              <a:rPr lang="en-US" altLang="zh-CN" sz="3200" kern="0" smtClean="0">
                <a:cs typeface="宋体" panose="02010600030101010101" pitchFamily="2" charset="-122"/>
              </a:rPr>
              <a:t>1. </a:t>
            </a:r>
            <a:r>
              <a:rPr lang="zh-CN" altLang="en-US" sz="3200" kern="0" smtClean="0">
                <a:cs typeface="宋体" panose="02010600030101010101" pitchFamily="2" charset="-122"/>
              </a:rPr>
              <a:t>这个村大约百分之七十的儿童是留守儿童。</a:t>
            </a:r>
            <a:endParaRPr lang="zh-CN" altLang="en-US" sz="3200" kern="0" smtClean="0">
              <a:cs typeface="宋体" panose="02010600030101010101" pitchFamily="2" charset="-122"/>
            </a:endParaRPr>
          </a:p>
          <a:p>
            <a:pPr marL="450850" indent="-450850">
              <a:lnSpc>
                <a:spcPct val="105000"/>
              </a:lnSpc>
              <a:spcAft>
                <a:spcPts val="0"/>
              </a:spcAft>
            </a:pPr>
            <a:r>
              <a:rPr lang="en-US" altLang="zh-CN" sz="3200" kern="0" smtClean="0">
                <a:cs typeface="宋体" panose="02010600030101010101" pitchFamily="2" charset="-122"/>
              </a:rPr>
              <a:t>    About ________ __________ _______ the children in this village _______ left-behind children.</a:t>
            </a:r>
            <a:endParaRPr lang="en-US" altLang="zh-CN" sz="3200" kern="0" smtClean="0">
              <a:cs typeface="宋体" panose="02010600030101010101" pitchFamily="2" charset="-122"/>
            </a:endParaRPr>
          </a:p>
          <a:p>
            <a:pPr marL="450850" indent="-450850">
              <a:lnSpc>
                <a:spcPct val="105000"/>
              </a:lnSpc>
              <a:spcAft>
                <a:spcPts val="0"/>
              </a:spcAft>
            </a:pPr>
            <a:r>
              <a:rPr lang="en-US" altLang="zh-CN" sz="3200" kern="0" smtClean="0">
                <a:cs typeface="宋体" panose="02010600030101010101" pitchFamily="2" charset="-122"/>
              </a:rPr>
              <a:t>2. </a:t>
            </a:r>
            <a:r>
              <a:rPr lang="zh-CN" altLang="en-US" sz="3200" kern="0" smtClean="0">
                <a:cs typeface="宋体" panose="02010600030101010101" pitchFamily="2" charset="-122"/>
              </a:rPr>
              <a:t>没有人知道那个问题的答案。</a:t>
            </a:r>
            <a:endParaRPr lang="zh-CN" altLang="en-US" sz="3200" kern="0" smtClean="0">
              <a:cs typeface="宋体" panose="02010600030101010101" pitchFamily="2" charset="-122"/>
            </a:endParaRPr>
          </a:p>
          <a:p>
            <a:pPr marL="450850" indent="-450850">
              <a:lnSpc>
                <a:spcPct val="105000"/>
              </a:lnSpc>
              <a:spcAft>
                <a:spcPts val="0"/>
              </a:spcAft>
            </a:pPr>
            <a:r>
              <a:rPr lang="en-US" altLang="zh-CN" sz="3200" kern="0" smtClean="0">
                <a:cs typeface="宋体" panose="02010600030101010101" pitchFamily="2" charset="-122"/>
              </a:rPr>
              <a:t>    Nobody knows _______ _______ _______ _______ ________.</a:t>
            </a:r>
            <a:endParaRPr lang="en-US" altLang="zh-CN" sz="3200" kern="0" smtClean="0">
              <a:cs typeface="宋体" panose="02010600030101010101" pitchFamily="2" charset="-122"/>
            </a:endParaRPr>
          </a:p>
          <a:p>
            <a:pPr marL="450850" indent="-450850">
              <a:lnSpc>
                <a:spcPct val="105000"/>
              </a:lnSpc>
              <a:spcAft>
                <a:spcPts val="0"/>
              </a:spcAft>
            </a:pPr>
            <a:r>
              <a:rPr lang="en-US" altLang="zh-CN" sz="3200" kern="0" smtClean="0">
                <a:cs typeface="宋体" panose="02010600030101010101" pitchFamily="2" charset="-122"/>
              </a:rPr>
              <a:t>3. </a:t>
            </a:r>
            <a:r>
              <a:rPr lang="zh-CN" altLang="en-US" sz="3200" kern="0" smtClean="0">
                <a:cs typeface="宋体" panose="02010600030101010101" pitchFamily="2" charset="-122"/>
              </a:rPr>
              <a:t>即使退休多年后，他仍然早上六点起床。老习惯难以改变。</a:t>
            </a:r>
            <a:endParaRPr lang="zh-CN" altLang="en-US" sz="3200" kern="0" smtClean="0">
              <a:cs typeface="宋体" panose="02010600030101010101" pitchFamily="2" charset="-122"/>
            </a:endParaRPr>
          </a:p>
          <a:p>
            <a:pPr marL="450850" indent="-450850">
              <a:lnSpc>
                <a:spcPct val="105000"/>
              </a:lnSpc>
              <a:spcAft>
                <a:spcPts val="0"/>
              </a:spcAft>
            </a:pPr>
            <a:r>
              <a:rPr lang="en-US" altLang="zh-CN" sz="3200" kern="0" smtClean="0">
                <a:cs typeface="宋体" panose="02010600030101010101" pitchFamily="2" charset="-122"/>
              </a:rPr>
              <a:t>    Even years after retiring, he still gets up at 6 a.m. _______ _______ _______ _______.</a:t>
            </a:r>
            <a:endParaRPr lang="en-US" altLang="zh-CN" sz="3200" kern="0" smtClean="0">
              <a:cs typeface="宋体" panose="02010600030101010101" pitchFamily="2" charset="-122"/>
            </a:endParaRPr>
          </a:p>
          <a:p>
            <a:pPr marL="450850" indent="-450850">
              <a:lnSpc>
                <a:spcPct val="105000"/>
              </a:lnSpc>
              <a:spcAft>
                <a:spcPts val="0"/>
              </a:spcAft>
            </a:pPr>
            <a:r>
              <a:rPr lang="en-US" altLang="zh-CN" sz="3200" kern="0" smtClean="0">
                <a:cs typeface="宋体" panose="02010600030101010101" pitchFamily="2" charset="-122"/>
              </a:rPr>
              <a:t> 4. </a:t>
            </a:r>
            <a:r>
              <a:rPr lang="zh-CN" altLang="en-US" sz="3200" kern="0" smtClean="0">
                <a:cs typeface="宋体" panose="02010600030101010101" pitchFamily="2" charset="-122"/>
              </a:rPr>
              <a:t>她买了很多学习用品，比如钢笔和橡皮。</a:t>
            </a:r>
            <a:endParaRPr lang="zh-CN" altLang="en-US" sz="3200" kern="0" smtClean="0">
              <a:cs typeface="宋体" panose="02010600030101010101" pitchFamily="2" charset="-122"/>
            </a:endParaRPr>
          </a:p>
          <a:p>
            <a:pPr marL="450850" indent="-450850">
              <a:lnSpc>
                <a:spcPct val="105000"/>
              </a:lnSpc>
              <a:spcAft>
                <a:spcPts val="0"/>
              </a:spcAft>
            </a:pPr>
            <a:r>
              <a:rPr lang="en-US" altLang="zh-CN" sz="3200" kern="0" smtClean="0">
                <a:cs typeface="宋体" panose="02010600030101010101" pitchFamily="2" charset="-122"/>
              </a:rPr>
              <a:t>    She bought lots of school things ________ ________ pens and erasers.</a:t>
            </a:r>
            <a:endParaRPr lang="en-US" altLang="zh-CN" sz="3200" kern="0" dirty="0"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13484" y="2780928"/>
            <a:ext cx="753616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the</a:t>
            </a:r>
            <a:r>
              <a:rPr lang="en-US" altLang="zh-CN" sz="3200" kern="0" dirty="0">
                <a:solidFill>
                  <a:srgbClr val="FF0000"/>
                </a:solidFill>
                <a:cs typeface="宋体" panose="02010600030101010101" pitchFamily="2" charset="-122"/>
              </a:rPr>
              <a:t> </a:t>
            </a: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       answer</a:t>
            </a:r>
            <a:r>
              <a:rPr lang="en-US" altLang="zh-CN" sz="3200" kern="0" dirty="0">
                <a:solidFill>
                  <a:srgbClr val="FF0000"/>
                </a:solidFill>
                <a:cs typeface="宋体" panose="02010600030101010101" pitchFamily="2" charset="-122"/>
              </a:rPr>
              <a:t> </a:t>
            </a: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     to</a:t>
            </a:r>
            <a:r>
              <a:rPr lang="en-US" altLang="zh-CN" sz="3200" kern="0" dirty="0">
                <a:solidFill>
                  <a:srgbClr val="FF0000"/>
                </a:solidFill>
                <a:cs typeface="宋体" panose="02010600030101010101" pitchFamily="2" charset="-122"/>
              </a:rPr>
              <a:t> </a:t>
            </a: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         that</a:t>
            </a:r>
            <a:r>
              <a:rPr lang="en-US" altLang="zh-CN" sz="3200" kern="0" dirty="0">
                <a:solidFill>
                  <a:srgbClr val="FF0000"/>
                </a:solidFill>
                <a:cs typeface="宋体" panose="02010600030101010101" pitchFamily="2" charset="-122"/>
              </a:rPr>
              <a:t> </a:t>
            </a: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     question</a:t>
            </a:r>
            <a:endParaRPr lang="zh-CN" altLang="zh-CN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7448" y="4401920"/>
            <a:ext cx="609600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habits</a:t>
            </a:r>
            <a:r>
              <a:rPr lang="en-US" altLang="zh-CN" sz="3200" kern="0" dirty="0">
                <a:solidFill>
                  <a:srgbClr val="FF0000"/>
                </a:solidFill>
                <a:cs typeface="宋体" panose="02010600030101010101" pitchFamily="2" charset="-122"/>
              </a:rPr>
              <a:t> </a:t>
            </a: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      die</a:t>
            </a:r>
            <a:r>
              <a:rPr lang="en-US" altLang="zh-CN" sz="3200" kern="0" dirty="0">
                <a:solidFill>
                  <a:srgbClr val="FF0000"/>
                </a:solidFill>
                <a:cs typeface="宋体" panose="02010600030101010101" pitchFamily="2" charset="-122"/>
              </a:rPr>
              <a:t> </a:t>
            </a: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       hard</a:t>
            </a:r>
            <a:endParaRPr lang="zh-CN" altLang="zh-CN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12424" y="3924345"/>
            <a:ext cx="845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Old</a:t>
            </a:r>
            <a:endParaRPr lang="zh-CN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2207568" y="1257947"/>
            <a:ext cx="532859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  <a:cs typeface="宋体" panose="02010600030101010101" pitchFamily="2" charset="-122"/>
              </a:rPr>
              <a:t> seventy </a:t>
            </a: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    percent           of </a:t>
            </a:r>
            <a:endParaRPr lang="zh-CN" altLang="en-US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67608" y="1809632"/>
            <a:ext cx="857927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  <a:cs typeface="宋体" panose="02010600030101010101" pitchFamily="2" charset="-122"/>
              </a:rPr>
              <a:t>are </a:t>
            </a:r>
            <a:endParaRPr lang="zh-CN" altLang="en-US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54348" y="5429346"/>
            <a:ext cx="2579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0" dirty="0">
                <a:solidFill>
                  <a:srgbClr val="FF0000"/>
                </a:solidFill>
                <a:cs typeface="宋体" panose="02010600030101010101" pitchFamily="2" charset="-122"/>
              </a:rPr>
              <a:t> such </a:t>
            </a: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          as</a:t>
            </a:r>
            <a:endParaRPr lang="zh-CN" altLang="en-US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623392" y="1353532"/>
            <a:ext cx="11161240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Role-play the conversation.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 smtClean="0"/>
              <a:t>A</a:t>
            </a:r>
            <a:r>
              <a:rPr kumimoji="1" lang="en-US" altLang="zh-CN" dirty="0"/>
              <a:t>:</a:t>
            </a:r>
            <a:r>
              <a:rPr kumimoji="1" lang="en-US" altLang="zh-CN" dirty="0">
                <a:solidFill>
                  <a:srgbClr val="FF33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What do you usually do </a:t>
            </a:r>
            <a:r>
              <a:rPr kumimoji="1" lang="en-US" altLang="zh-CN" dirty="0"/>
              <a:t>in your free time?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B:</a:t>
            </a:r>
            <a:r>
              <a:rPr kumimoji="1" lang="en-US" altLang="zh-CN" dirty="0">
                <a:solidFill>
                  <a:srgbClr val="996633"/>
                </a:solidFill>
              </a:rPr>
              <a:t> </a:t>
            </a:r>
            <a:r>
              <a:rPr kumimoji="1" lang="en-US" altLang="zh-CN" dirty="0"/>
              <a:t>I usually ….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A:</a:t>
            </a:r>
            <a:r>
              <a:rPr kumimoji="1" lang="en-US" altLang="zh-CN" dirty="0">
                <a:solidFill>
                  <a:srgbClr val="FF33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How often </a:t>
            </a:r>
            <a:r>
              <a:rPr kumimoji="1" lang="en-US" altLang="zh-CN" dirty="0"/>
              <a:t>do you …?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B:</a:t>
            </a:r>
            <a:r>
              <a:rPr kumimoji="1" lang="en-US" altLang="zh-CN" dirty="0">
                <a:solidFill>
                  <a:srgbClr val="996633"/>
                </a:solidFill>
              </a:rPr>
              <a:t> </a:t>
            </a:r>
            <a:r>
              <a:rPr kumimoji="1" lang="en-US" altLang="zh-CN" dirty="0"/>
              <a:t>I …</a:t>
            </a:r>
            <a:r>
              <a:rPr kumimoji="1" lang="en-US" altLang="zh-CN" dirty="0">
                <a:solidFill>
                  <a:srgbClr val="996633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twice a week</a:t>
            </a:r>
            <a:r>
              <a:rPr kumimoji="1" lang="en-US" altLang="zh-CN" dirty="0"/>
              <a:t>.</a:t>
            </a:r>
            <a:r>
              <a:rPr kumimoji="1" lang="en-US" altLang="zh-CN" dirty="0">
                <a:solidFill>
                  <a:srgbClr val="996633"/>
                </a:solidFill>
              </a:rPr>
              <a:t> </a:t>
            </a:r>
            <a:r>
              <a:rPr kumimoji="1" lang="en-US" altLang="zh-CN" dirty="0"/>
              <a:t>How about you, …?</a:t>
            </a:r>
            <a:endParaRPr kumimoji="1" lang="en-US" altLang="zh-CN" dirty="0"/>
          </a:p>
          <a:p>
            <a:pPr marL="541655" indent="-541655" eaLnBrk="1" hangingPunct="1">
              <a:lnSpc>
                <a:spcPct val="120000"/>
              </a:lnSpc>
            </a:pPr>
            <a:r>
              <a:rPr kumimoji="1" lang="en-US" altLang="zh-CN" dirty="0"/>
              <a:t>A: I often … in my free time. And I … </a:t>
            </a:r>
            <a:r>
              <a:rPr kumimoji="1" lang="en-US" altLang="zh-CN" dirty="0">
                <a:solidFill>
                  <a:srgbClr val="FF0000"/>
                </a:solidFill>
              </a:rPr>
              <a:t>four </a:t>
            </a:r>
            <a:r>
              <a:rPr kumimoji="1" lang="en-US" altLang="zh-CN" dirty="0" smtClean="0">
                <a:solidFill>
                  <a:srgbClr val="FF0000"/>
                </a:solidFill>
              </a:rPr>
              <a:t>to </a:t>
            </a:r>
            <a:r>
              <a:rPr kumimoji="1" lang="en-US" altLang="zh-CN" dirty="0">
                <a:solidFill>
                  <a:srgbClr val="FF0000"/>
                </a:solidFill>
              </a:rPr>
              <a:t>six times a week</a:t>
            </a:r>
            <a:r>
              <a:rPr kumimoji="1" lang="en-US" altLang="zh-CN" dirty="0"/>
              <a:t>.</a:t>
            </a:r>
            <a:endParaRPr kumimoji="1" lang="en-US" altLang="zh-CN" dirty="0"/>
          </a:p>
        </p:txBody>
      </p:sp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2783058" y="5373216"/>
            <a:ext cx="6336704" cy="11264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/>
              <a:t>watch TV     </a:t>
            </a:r>
            <a:r>
              <a:rPr lang="en-US" altLang="zh-CN" dirty="0" smtClean="0"/>
              <a:t>     read           exercise</a:t>
            </a:r>
            <a:endParaRPr lang="en-US" altLang="zh-CN" dirty="0"/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/>
              <a:t>go shopping      go to the movies 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303038"/>
            <a:ext cx="3743268" cy="859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9728" y="211621"/>
            <a:ext cx="11280576" cy="6223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FF"/>
                </a:solidFill>
                <a:cs typeface="宋体" panose="02010600030101010101" pitchFamily="2" charset="-122"/>
              </a:rPr>
              <a:t>Ⅲ. </a:t>
            </a:r>
            <a:r>
              <a:rPr lang="zh-CN" altLang="en-US" sz="3200" kern="0" dirty="0">
                <a:solidFill>
                  <a:srgbClr val="0000FF"/>
                </a:solidFill>
                <a:cs typeface="宋体" panose="02010600030101010101" pitchFamily="2" charset="-122"/>
              </a:rPr>
              <a:t>根据括号内的要求完成下列各题，每空一词。</a:t>
            </a:r>
            <a:endParaRPr lang="zh-CN" altLang="en-US" sz="3200" kern="0" dirty="0">
              <a:solidFill>
                <a:srgbClr val="0000FF"/>
              </a:solidFill>
              <a:cs typeface="宋体" panose="02010600030101010101" pitchFamily="2" charset="-122"/>
            </a:endParaRPr>
          </a:p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1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. Nick plays computer games </a:t>
            </a:r>
            <a:r>
              <a:rPr lang="en-US" altLang="zh-CN" sz="3200" u="sng" kern="0" dirty="0">
                <a:solidFill>
                  <a:srgbClr val="000000"/>
                </a:solidFill>
                <a:cs typeface="宋体" panose="02010600030101010101" pitchFamily="2" charset="-122"/>
              </a:rPr>
              <a:t>one to three times a week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.  (</a:t>
            </a:r>
            <a:r>
              <a:rPr lang="zh-CN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对划线部分提问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)</a:t>
            </a:r>
            <a:endParaRPr lang="zh-CN" altLang="zh-CN" sz="3200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    _______ 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_______ _______ Nick _______ computer games?</a:t>
            </a:r>
            <a:endParaRPr lang="zh-CN" altLang="zh-CN" sz="3200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2. </a:t>
            </a:r>
            <a:r>
              <a:rPr lang="en-US" altLang="zh-CN" sz="3200" u="sng" kern="0" dirty="0">
                <a:solidFill>
                  <a:srgbClr val="000000"/>
                </a:solidFill>
                <a:cs typeface="宋体" panose="02010600030101010101" pitchFamily="2" charset="-122"/>
              </a:rPr>
              <a:t>Ninety-five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 percent of the students in my class like music.  (</a:t>
            </a:r>
            <a:r>
              <a:rPr lang="zh-CN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对划线部分提问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)</a:t>
            </a:r>
            <a:endParaRPr lang="zh-CN" altLang="zh-CN" sz="3200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    _______ 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_______ of the students in your class like music</a:t>
            </a: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?</a:t>
            </a:r>
            <a:endParaRPr lang="en-US" altLang="zh-CN" sz="3200" kern="0" dirty="0" smtClean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3. 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Tina likes books like </a:t>
            </a:r>
            <a:r>
              <a:rPr lang="en-US" altLang="zh-CN" sz="3200" i="1" kern="0" dirty="0">
                <a:solidFill>
                  <a:srgbClr val="000000"/>
                </a:solidFill>
                <a:cs typeface="宋体" panose="02010600030101010101" pitchFamily="2" charset="-122"/>
              </a:rPr>
              <a:t>The Little Prince and Alice in Wonderland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.   (</a:t>
            </a:r>
            <a:r>
              <a:rPr lang="zh-CN" altLang="en-US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改为同义句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)</a:t>
            </a:r>
            <a:endParaRPr lang="en-US" altLang="zh-CN" sz="3200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pPr marL="450850" indent="-450850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    Tina 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likes books _______ _______ </a:t>
            </a:r>
            <a:r>
              <a:rPr lang="en-US" altLang="zh-CN" sz="3200" i="1" kern="0" dirty="0">
                <a:solidFill>
                  <a:srgbClr val="000000"/>
                </a:solidFill>
                <a:cs typeface="宋体" panose="02010600030101010101" pitchFamily="2" charset="-122"/>
              </a:rPr>
              <a:t>The Little Prince and Alice in Wonderland</a:t>
            </a: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.</a:t>
            </a:r>
            <a:endParaRPr lang="en-US" altLang="zh-CN" sz="3200" kern="0" dirty="0">
              <a:solidFill>
                <a:srgbClr val="000000"/>
              </a:solidFill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27448" y="1809632"/>
            <a:ext cx="705678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 How       often       does                 play</a:t>
            </a:r>
            <a:endParaRPr lang="zh-CN" altLang="zh-CN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7448" y="3460870"/>
            <a:ext cx="309634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What     percent</a:t>
            </a:r>
            <a:endParaRPr lang="zh-CN" altLang="zh-CN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51784" y="5157192"/>
            <a:ext cx="2448272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such         as</a:t>
            </a:r>
            <a:endParaRPr lang="zh-CN" altLang="zh-CN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7408" y="764704"/>
            <a:ext cx="10657184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4. 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By reading, we can get to know more about the world.    (</a:t>
            </a:r>
            <a:r>
              <a:rPr lang="zh-CN" altLang="en-US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改为同义句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)</a:t>
            </a:r>
            <a:endParaRPr lang="en-US" altLang="zh-CN" sz="3200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    __________ _________, 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we can get to know more about the world.</a:t>
            </a:r>
            <a:endParaRPr lang="en-US" altLang="zh-CN" sz="3200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5. 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She didn't feel well, but she still went to work. </a:t>
            </a: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 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(</a:t>
            </a:r>
            <a:r>
              <a:rPr lang="zh-CN" altLang="en-US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改为同义句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)</a:t>
            </a:r>
            <a:endParaRPr lang="en-US" altLang="zh-CN" sz="3200" kern="0" dirty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    _________ </a:t>
            </a:r>
            <a:r>
              <a:rPr lang="en-US" altLang="zh-CN" sz="3200" kern="0" dirty="0">
                <a:solidFill>
                  <a:srgbClr val="000000"/>
                </a:solidFill>
                <a:cs typeface="宋体" panose="02010600030101010101" pitchFamily="2" charset="-122"/>
              </a:rPr>
              <a:t>she didn't feel well, she still went to work.</a:t>
            </a:r>
            <a:endParaRPr lang="en-US" altLang="zh-CN" sz="3200" kern="0" dirty="0">
              <a:solidFill>
                <a:srgbClr val="000000"/>
              </a:solidFill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71464" y="4257904"/>
            <a:ext cx="187220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Although</a:t>
            </a:r>
            <a:endParaRPr lang="zh-CN" altLang="zh-CN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71972" y="1879593"/>
            <a:ext cx="375993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FF0000"/>
                </a:solidFill>
                <a:cs typeface="宋体" panose="02010600030101010101" pitchFamily="2" charset="-122"/>
              </a:rPr>
              <a:t>Through    reading</a:t>
            </a:r>
            <a:endParaRPr lang="zh-CN" altLang="zh-CN" sz="3200" kern="0" dirty="0">
              <a:solidFill>
                <a:srgbClr val="FF0000"/>
              </a:solidFill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TextBox 4"/>
          <p:cNvSpPr txBox="1">
            <a:spLocks noChangeArrowheads="1"/>
          </p:cNvSpPr>
          <p:nvPr/>
        </p:nvSpPr>
        <p:spPr bwMode="auto">
          <a:xfrm>
            <a:off x="983432" y="2708920"/>
            <a:ext cx="10585176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</a:pPr>
            <a:r>
              <a:rPr lang="en-US" altLang="zh-CN" dirty="0" smtClean="0">
                <a:latin typeface="+mj-lt"/>
                <a:cs typeface="Times New Roman" panose="02020603050405020304" pitchFamily="18" charset="0"/>
              </a:rPr>
              <a:t>According to the pie charts in 2e, write 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sentences with the percentages using </a:t>
            </a:r>
            <a:r>
              <a:rPr lang="en-US" altLang="zh-CN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always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usually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 or </a:t>
            </a:r>
            <a:r>
              <a:rPr lang="en-US" altLang="zh-CN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sometimes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052736"/>
            <a:ext cx="5790721" cy="1401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910" name="Group 38"/>
          <p:cNvGraphicFramePr>
            <a:graphicFrameLocks noGrp="1"/>
          </p:cNvGraphicFramePr>
          <p:nvPr>
            <p:ph idx="1"/>
          </p:nvPr>
        </p:nvGraphicFramePr>
        <p:xfrm>
          <a:off x="1343472" y="1844824"/>
          <a:ext cx="9289032" cy="4388518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743200"/>
                <a:gridCol w="2801416"/>
                <a:gridCol w="1872208"/>
                <a:gridCol w="1872208"/>
              </a:tblGrid>
              <a:tr h="607744">
                <a:tc rowSpan="5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often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 you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exercise?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</a:tr>
              <a:tr h="53963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fruit?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</a:tr>
              <a:tr h="53963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milk?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</a:tr>
              <a:tr h="70595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junk food?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</a:tr>
              <a:tr h="849784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coffee?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</a:tr>
              <a:tr h="106159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ja-JP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many hours do you sleep every night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 horzOverflow="overflow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horzOverflow="overflow"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67408" y="1124744"/>
            <a:ext cx="10945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 your classmates the questions and fill in the chart.</a:t>
            </a:r>
            <a:endParaRPr lang="zh-CN" altLang="en-US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253022"/>
            <a:ext cx="5169466" cy="947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1268232" y="538013"/>
            <a:ext cx="10660416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Rank these activities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according to how often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</a:rPr>
              <a:t>you think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your classmates do them (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1=most often, 6= least often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).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859300" y="2492896"/>
            <a:ext cx="4968552" cy="3785652"/>
          </a:xfrm>
          <a:prstGeom prst="rect">
            <a:avLst/>
          </a:prstGeom>
          <a:solidFill>
            <a:srgbClr val="F6FEA8"/>
          </a:solidFill>
          <a:ln w="19050">
            <a:solidFill>
              <a:schemeClr val="accent1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/>
              <a:t>watch TV  			</a:t>
            </a:r>
            <a:endParaRPr lang="en-US" altLang="zh-CN" dirty="0"/>
          </a:p>
          <a:p>
            <a:pPr eaLnBrk="1" hangingPunct="1">
              <a:lnSpc>
                <a:spcPct val="125000"/>
              </a:lnSpc>
            </a:pPr>
            <a:r>
              <a:rPr lang="en-US" altLang="zh-CN" dirty="0"/>
              <a:t>go to the movies</a:t>
            </a:r>
            <a:endParaRPr lang="en-US" altLang="zh-CN" dirty="0"/>
          </a:p>
          <a:p>
            <a:pPr eaLnBrk="1" hangingPunct="1">
              <a:lnSpc>
                <a:spcPct val="125000"/>
              </a:lnSpc>
            </a:pPr>
            <a:r>
              <a:rPr lang="en-US" altLang="zh-CN" dirty="0"/>
              <a:t>play computer games	</a:t>
            </a:r>
            <a:endParaRPr lang="en-US" altLang="zh-CN" dirty="0"/>
          </a:p>
          <a:p>
            <a:pPr eaLnBrk="1" hangingPunct="1">
              <a:lnSpc>
                <a:spcPct val="125000"/>
              </a:lnSpc>
            </a:pPr>
            <a:r>
              <a:rPr lang="en-US" altLang="zh-CN" dirty="0"/>
              <a:t>exercise </a:t>
            </a:r>
            <a:r>
              <a:rPr lang="en-US" altLang="zh-CN" dirty="0">
                <a:solidFill>
                  <a:srgbClr val="0000FF"/>
                </a:solidFill>
              </a:rPr>
              <a:t>or</a:t>
            </a:r>
            <a:r>
              <a:rPr lang="en-US" altLang="zh-CN" dirty="0"/>
              <a:t> play sports</a:t>
            </a:r>
            <a:endParaRPr lang="en-US" altLang="zh-CN" dirty="0"/>
          </a:p>
          <a:p>
            <a:pPr eaLnBrk="1" hangingPunct="1">
              <a:lnSpc>
                <a:spcPct val="125000"/>
              </a:lnSpc>
            </a:pPr>
            <a:r>
              <a:rPr lang="en-US" altLang="zh-CN" dirty="0"/>
              <a:t>use the Internet</a:t>
            </a:r>
            <a:endParaRPr lang="en-US" altLang="zh-CN" dirty="0"/>
          </a:p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FF"/>
                </a:solidFill>
              </a:rPr>
              <a:t>go camping</a:t>
            </a:r>
            <a:r>
              <a:rPr lang="en-US" altLang="zh-CN" dirty="0"/>
              <a:t> in the country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 bwMode="auto">
          <a:xfrm>
            <a:off x="3249334" y="5786100"/>
            <a:ext cx="361553" cy="36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283235" y="3336940"/>
            <a:ext cx="361553" cy="363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257182" y="3969214"/>
            <a:ext cx="361553" cy="36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257182" y="4553791"/>
            <a:ext cx="361553" cy="363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253258" y="5154433"/>
            <a:ext cx="361553" cy="363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281722" y="2645408"/>
            <a:ext cx="361553" cy="362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92696"/>
            <a:ext cx="897582" cy="89758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7" name="Text Box 5"/>
          <p:cNvSpPr txBox="1">
            <a:spLocks noChangeArrowheads="1"/>
          </p:cNvSpPr>
          <p:nvPr/>
        </p:nvSpPr>
        <p:spPr bwMode="auto">
          <a:xfrm>
            <a:off x="839416" y="1124744"/>
            <a:ext cx="748883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What do you do in your free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time?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53266" name="AutoShape 18"/>
          <p:cNvSpPr>
            <a:spLocks noChangeArrowheads="1"/>
          </p:cNvSpPr>
          <p:nvPr/>
        </p:nvSpPr>
        <p:spPr bwMode="auto">
          <a:xfrm>
            <a:off x="9048328" y="5529579"/>
            <a:ext cx="2592288" cy="558962"/>
          </a:xfrm>
          <a:prstGeom prst="wedgeRoundRectCallout">
            <a:avLst>
              <a:gd name="adj1" fmla="val -8852"/>
              <a:gd name="adj2" fmla="val -81324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  <a:effectLst/>
        </p:spPr>
        <p:txBody>
          <a:bodyPr/>
          <a:lstStyle/>
          <a:p>
            <a:r>
              <a:rPr lang="en-US" altLang="zh-CN" sz="3200" i="1" dirty="0"/>
              <a:t>n</a:t>
            </a:r>
            <a:r>
              <a:rPr lang="en-US" altLang="zh-CN" sz="3200" dirty="0"/>
              <a:t>. </a:t>
            </a:r>
            <a:r>
              <a:rPr lang="zh-CN" altLang="en-US" sz="3200" dirty="0" smtClean="0"/>
              <a:t>头脑</a:t>
            </a:r>
            <a:r>
              <a:rPr lang="en-US" altLang="zh-CN" sz="3200" dirty="0" smtClean="0"/>
              <a:t>; </a:t>
            </a:r>
            <a:r>
              <a:rPr lang="zh-CN" altLang="en-US" sz="3200" dirty="0" smtClean="0"/>
              <a:t>心智</a:t>
            </a:r>
            <a:endParaRPr lang="zh-CN" altLang="en-US" sz="3200" dirty="0"/>
          </a:p>
        </p:txBody>
      </p:sp>
      <p:sp>
        <p:nvSpPr>
          <p:cNvPr id="53267" name="AutoShape 19"/>
          <p:cNvSpPr>
            <a:spLocks noChangeArrowheads="1"/>
          </p:cNvSpPr>
          <p:nvPr/>
        </p:nvSpPr>
        <p:spPr bwMode="auto">
          <a:xfrm>
            <a:off x="1389103" y="6088541"/>
            <a:ext cx="1728192" cy="504825"/>
          </a:xfrm>
          <a:prstGeom prst="wedgeRoundRectCallout">
            <a:avLst>
              <a:gd name="adj1" fmla="val -9525"/>
              <a:gd name="adj2" fmla="val -66422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  <a:effectLst/>
        </p:spPr>
        <p:txBody>
          <a:bodyPr/>
          <a:lstStyle/>
          <a:p>
            <a:r>
              <a:rPr lang="en-US" altLang="zh-CN" sz="3200" i="1" dirty="0"/>
              <a:t>n. </a:t>
            </a:r>
            <a:r>
              <a:rPr lang="zh-CN" altLang="en-US" sz="3200" dirty="0"/>
              <a:t>身体</a:t>
            </a:r>
            <a:endParaRPr lang="zh-CN" altLang="en-US" sz="3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03" y="2507780"/>
            <a:ext cx="2683597" cy="2225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112408"/>
            <a:ext cx="2260697" cy="112141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89265" y="304221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00B050"/>
                </a:solidFill>
                <a:latin typeface="+mn-lt"/>
              </a:rPr>
              <a:t>Survey</a:t>
            </a:r>
            <a:endParaRPr lang="zh-CN" altLang="en-US" sz="36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82134" y="1825453"/>
            <a:ext cx="2927649" cy="584775"/>
          </a:xfrm>
          <a:prstGeom prst="rect">
            <a:avLst/>
          </a:prstGeom>
          <a:solidFill>
            <a:srgbClr val="FF6600"/>
          </a:solidFill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use </a:t>
            </a:r>
            <a:r>
              <a:rPr lang="en-US" altLang="zh-CN" sz="3200" dirty="0">
                <a:solidFill>
                  <a:schemeClr val="bg1"/>
                </a:solidFill>
                <a:cs typeface="Times New Roman" panose="02020603050405020304" pitchFamily="18" charset="0"/>
              </a:rPr>
              <a:t>the Internet 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5400" y="4793547"/>
            <a:ext cx="1108923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What activities do you think is healthy for the </a:t>
            </a:r>
            <a:r>
              <a:rPr lang="en-US" altLang="zh-CN" sz="3200" dirty="0">
                <a:solidFill>
                  <a:srgbClr val="CC00FF"/>
                </a:solidFill>
                <a:latin typeface="Arial" panose="020B0604020202020204" pitchFamily="34" charset="0"/>
              </a:rPr>
              <a:t>mind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and the </a:t>
            </a:r>
            <a:r>
              <a:rPr lang="en-US" altLang="zh-CN" sz="3200" dirty="0">
                <a:solidFill>
                  <a:srgbClr val="CC00FF"/>
                </a:solidFill>
                <a:latin typeface="Arial" panose="020B0604020202020204" pitchFamily="34" charset="0"/>
              </a:rPr>
              <a:t>body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14095" y="1836113"/>
            <a:ext cx="2105641" cy="584775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Times New Roman" panose="02020603050405020304" pitchFamily="18" charset="0"/>
              </a:rPr>
              <a:t>do exercise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61262" y="1822257"/>
            <a:ext cx="1898853" cy="584775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Times New Roman" panose="02020603050405020304" pitchFamily="18" charset="0"/>
              </a:rPr>
              <a:t>watch TV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076" y="2485018"/>
            <a:ext cx="3122763" cy="22486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/>
          <a:srcRect b="12201"/>
          <a:stretch>
            <a:fillRect/>
          </a:stretch>
        </p:blipFill>
        <p:spPr>
          <a:xfrm>
            <a:off x="8328248" y="2481202"/>
            <a:ext cx="2564879" cy="217936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66" grpId="0" animBg="1"/>
      <p:bldP spid="53267" grpId="0" animBg="1"/>
      <p:bldP spid="5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404664"/>
            <a:ext cx="5028784" cy="2090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COMMONDATA" val="eyJoZGlkIjoiNDM4NDRhZjIyZDUyMzExNjg0NmQ2NTc2MzhlMmQ2ZTY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8607</Words>
  <Application>WPS 演示</Application>
  <PresentationFormat>宽屏</PresentationFormat>
  <Paragraphs>508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411</cp:revision>
  <dcterms:created xsi:type="dcterms:W3CDTF">2013-03-17T02:35:00Z</dcterms:created>
  <dcterms:modified xsi:type="dcterms:W3CDTF">2024-09-20T05:48:14Z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B48329DABA494E1A8E70154EB9690DB6_12</vt:lpwstr>
  </property>
  <property fmtid="{D5CDD505-2E9C-101B-9397-08002B2CF9AE}" pid="3" name="KSOProductBuildVer">
    <vt:lpwstr>2052-12.1.0.17440</vt:lpwstr>
  </property>
</Properties>
</file>